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8" r:id="rId3"/>
    <p:sldId id="279" r:id="rId4"/>
    <p:sldId id="265" r:id="rId5"/>
    <p:sldId id="256" r:id="rId6"/>
    <p:sldId id="274" r:id="rId7"/>
    <p:sldId id="275" r:id="rId8"/>
    <p:sldId id="276" r:id="rId9"/>
    <p:sldId id="277" r:id="rId10"/>
    <p:sldId id="278" r:id="rId11"/>
    <p:sldId id="266" r:id="rId12"/>
    <p:sldId id="267" r:id="rId13"/>
    <p:sldId id="28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62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08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03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732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58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75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45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240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48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1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22D66-2B43-4A93-9FF0-1E048A6D18E0}" type="datetimeFigureOut">
              <a:rPr lang="en-GB" smtClean="0"/>
              <a:t>26/02/2020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4A136-6B07-4A4C-86CC-73AFA0D63A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84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420888"/>
            <a:ext cx="7772400" cy="1470025"/>
          </a:xfrm>
        </p:spPr>
        <p:txBody>
          <a:bodyPr/>
          <a:lstStyle/>
          <a:p>
            <a:r>
              <a:rPr lang="en-GB" b="1" dirty="0"/>
              <a:t>End of Key Stage 1 Assessment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752600"/>
          </a:xfrm>
        </p:spPr>
        <p:txBody>
          <a:bodyPr>
            <a:normAutofit/>
          </a:bodyPr>
          <a:lstStyle/>
          <a:p>
            <a:r>
              <a:rPr lang="en-GB" sz="3000" dirty="0">
                <a:solidFill>
                  <a:schemeClr val="tx1"/>
                </a:solidFill>
              </a:rPr>
              <a:t>Meeting For Parents and Carers</a:t>
            </a:r>
          </a:p>
          <a:p>
            <a:r>
              <a:rPr lang="en-GB" sz="3000" dirty="0" smtClean="0">
                <a:solidFill>
                  <a:schemeClr val="tx1"/>
                </a:solidFill>
              </a:rPr>
              <a:t>2</a:t>
            </a:r>
            <a:r>
              <a:rPr lang="en-GB" sz="3000" baseline="30000" dirty="0" smtClean="0">
                <a:solidFill>
                  <a:schemeClr val="tx1"/>
                </a:solidFill>
              </a:rPr>
              <a:t>nd</a:t>
            </a:r>
            <a:r>
              <a:rPr lang="en-GB" sz="3000" dirty="0" smtClean="0">
                <a:solidFill>
                  <a:schemeClr val="tx1"/>
                </a:solidFill>
              </a:rPr>
              <a:t> March 2020</a:t>
            </a:r>
            <a:endParaRPr lang="en-GB" sz="3000" dirty="0">
              <a:solidFill>
                <a:schemeClr val="tx1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778396"/>
            <a:ext cx="1192646" cy="1556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131840" y="1052736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3000" dirty="0">
                <a:latin typeface="+mj-lt"/>
                <a:ea typeface="Times New Roman"/>
              </a:rPr>
              <a:t>St Martin’s CE (Aided) </a:t>
            </a:r>
          </a:p>
          <a:p>
            <a:pPr algn="ctr">
              <a:spcAft>
                <a:spcPts val="0"/>
              </a:spcAft>
            </a:pPr>
            <a:r>
              <a:rPr lang="en-GB" sz="3000" dirty="0">
                <a:latin typeface="+mj-lt"/>
                <a:ea typeface="Times New Roman"/>
              </a:rPr>
              <a:t>Primary School</a:t>
            </a:r>
            <a:endParaRPr lang="en-GB" sz="3000" dirty="0">
              <a:effectLst/>
              <a:latin typeface="+mj-lt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535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68143" y="2492896"/>
            <a:ext cx="316541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dirty="0"/>
              <a:t>Teacher Assessment Framework for science.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188640"/>
            <a:ext cx="5616623" cy="5942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516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During May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700" dirty="0"/>
              <a:t>Children will complete 4 booklets:</a:t>
            </a:r>
          </a:p>
          <a:p>
            <a:r>
              <a:rPr lang="en-GB" sz="2700" dirty="0"/>
              <a:t>English reading Paper 1: combined reading prompt and answer booklet </a:t>
            </a:r>
          </a:p>
          <a:p>
            <a:r>
              <a:rPr lang="en-GB" sz="2700" dirty="0"/>
              <a:t>English reading Paper 2: reading booklet and reading answer booklet </a:t>
            </a:r>
          </a:p>
          <a:p>
            <a:r>
              <a:rPr lang="en-GB" sz="2700" dirty="0"/>
              <a:t>Mathematics Paper 1: arithmetic </a:t>
            </a:r>
          </a:p>
          <a:p>
            <a:r>
              <a:rPr lang="en-GB" sz="2700" dirty="0"/>
              <a:t>Mathematics Paper 2: reasoning </a:t>
            </a:r>
          </a:p>
          <a:p>
            <a:endParaRPr lang="en-GB" sz="2700" dirty="0"/>
          </a:p>
          <a:p>
            <a:pPr marL="0" indent="0">
              <a:buNone/>
            </a:pPr>
            <a:r>
              <a:rPr lang="en-GB" sz="2700" dirty="0"/>
              <a:t>Please see examples.</a:t>
            </a:r>
          </a:p>
          <a:p>
            <a:pPr marL="0" indent="0">
              <a:buNone/>
            </a:pPr>
            <a:endParaRPr lang="en-GB" sz="2700" dirty="0"/>
          </a:p>
          <a:p>
            <a:pPr marL="0" indent="0">
              <a:buNone/>
            </a:pPr>
            <a:r>
              <a:rPr lang="en-GB" sz="2700" dirty="0"/>
              <a:t>The outcomes support the Teacher Assessment along with all the other evidence gathered throughout thee year.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 Keep it low key and relaxed!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We choose when children complete the booklets – we won’t ask a child to complete a booklet if they come into school worried or upset about </a:t>
            </a:r>
            <a:r>
              <a:rPr lang="en-GB" dirty="0" smtClean="0"/>
              <a:t>something</a:t>
            </a:r>
            <a:endParaRPr lang="en-GB" dirty="0"/>
          </a:p>
          <a:p>
            <a:r>
              <a:rPr lang="en-GB" dirty="0"/>
              <a:t>Children will complete the booklets in small groups with their class </a:t>
            </a:r>
            <a:r>
              <a:rPr lang="en-GB" dirty="0" smtClean="0"/>
              <a:t>teacher (or adults they trust)</a:t>
            </a:r>
            <a:endParaRPr lang="en-GB" dirty="0"/>
          </a:p>
          <a:p>
            <a:r>
              <a:rPr lang="en-GB" dirty="0"/>
              <a:t>No time </a:t>
            </a:r>
            <a:r>
              <a:rPr lang="en-GB" dirty="0" smtClean="0"/>
              <a:t>limit</a:t>
            </a:r>
            <a:endParaRPr lang="en-GB" dirty="0"/>
          </a:p>
          <a:p>
            <a:r>
              <a:rPr lang="en-GB" dirty="0"/>
              <a:t>They don’t have to finish – we will stop them if we feel they have done as much as they </a:t>
            </a:r>
            <a:r>
              <a:rPr lang="en-GB" dirty="0" smtClean="0"/>
              <a:t>can</a:t>
            </a:r>
            <a:endParaRPr lang="en-GB" dirty="0"/>
          </a:p>
          <a:p>
            <a:r>
              <a:rPr lang="en-GB" dirty="0"/>
              <a:t>If necessary, they can have </a:t>
            </a:r>
            <a:r>
              <a:rPr lang="en-GB" dirty="0" smtClean="0"/>
              <a:t>breaks</a:t>
            </a:r>
            <a:endParaRPr lang="en-GB" dirty="0"/>
          </a:p>
          <a:p>
            <a:r>
              <a:rPr lang="en-GB" dirty="0"/>
              <a:t>If necessary, they can have help reading the questions in the maths </a:t>
            </a:r>
            <a:r>
              <a:rPr lang="en-GB" dirty="0" smtClean="0"/>
              <a:t>booklets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778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you can help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In May – early nights every night and breakfast every day please</a:t>
            </a:r>
            <a:r>
              <a:rPr lang="en-GB" dirty="0" smtClean="0"/>
              <a:t>! (and yes – you have our permission to quote us to your children on this…)</a:t>
            </a:r>
            <a:endParaRPr lang="en-GB" dirty="0" smtClean="0"/>
          </a:p>
          <a:p>
            <a:r>
              <a:rPr lang="en-GB" dirty="0" smtClean="0"/>
              <a:t>Let us know of any worries your child shares with </a:t>
            </a:r>
            <a:r>
              <a:rPr lang="en-GB" dirty="0" smtClean="0"/>
              <a:t>you, so that we can </a:t>
            </a:r>
            <a:r>
              <a:rPr lang="en-GB" smtClean="0"/>
              <a:t>reassure them</a:t>
            </a:r>
            <a:endParaRPr lang="en-GB" dirty="0" smtClean="0"/>
          </a:p>
          <a:p>
            <a:r>
              <a:rPr lang="en-GB" dirty="0"/>
              <a:t>Reassurance! Remind your child – tests aren’t everything and don’t define them. We’ll be </a:t>
            </a:r>
            <a:r>
              <a:rPr lang="en-GB" dirty="0" smtClean="0"/>
              <a:t>telling </a:t>
            </a:r>
            <a:r>
              <a:rPr lang="en-GB" dirty="0"/>
              <a:t>them that </a:t>
            </a:r>
            <a:r>
              <a:rPr lang="en-GB" dirty="0" smtClean="0"/>
              <a:t>too! Please remember that WE know that YOUR child is so much more than a test score! </a:t>
            </a:r>
            <a:r>
              <a:rPr lang="en-GB" dirty="0" smtClean="0">
                <a:sym typeface="Wingdings" panose="05000000000000000000" pitchFamily="2" charset="2"/>
              </a:rPr>
              <a:t>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86795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Teacher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At the end of Year 2, teachers make a </a:t>
            </a:r>
            <a:r>
              <a:rPr lang="en-GB" dirty="0" smtClean="0"/>
              <a:t>teacher assessment judgement </a:t>
            </a:r>
            <a:r>
              <a:rPr lang="en-GB" dirty="0"/>
              <a:t>for every child for:</a:t>
            </a:r>
          </a:p>
          <a:p>
            <a:pPr marL="0" indent="0">
              <a:buNone/>
            </a:pPr>
            <a:r>
              <a:rPr lang="en-GB" dirty="0"/>
              <a:t>	*English reading</a:t>
            </a:r>
          </a:p>
          <a:p>
            <a:pPr marL="0" indent="0">
              <a:buNone/>
            </a:pPr>
            <a:r>
              <a:rPr lang="en-GB" dirty="0"/>
              <a:t>	*English writing</a:t>
            </a:r>
          </a:p>
          <a:p>
            <a:pPr marL="0" indent="0">
              <a:buNone/>
            </a:pPr>
            <a:r>
              <a:rPr lang="en-GB" dirty="0"/>
              <a:t>	*Mathematics</a:t>
            </a:r>
          </a:p>
          <a:p>
            <a:pPr marL="0" indent="0">
              <a:buNone/>
            </a:pPr>
            <a:r>
              <a:rPr lang="en-GB" dirty="0"/>
              <a:t>	*Science</a:t>
            </a:r>
          </a:p>
          <a:p>
            <a:r>
              <a:rPr lang="en-GB" dirty="0"/>
              <a:t>It is the teacher assessment that is reported to parents and the </a:t>
            </a:r>
            <a:r>
              <a:rPr lang="en-GB" dirty="0" err="1"/>
              <a:t>DfE</a:t>
            </a:r>
            <a:r>
              <a:rPr lang="en-GB" dirty="0"/>
              <a:t>.</a:t>
            </a:r>
          </a:p>
          <a:p>
            <a:r>
              <a:rPr lang="en-GB" dirty="0"/>
              <a:t>The test outcome supports the teacher assessment </a:t>
            </a:r>
            <a:r>
              <a:rPr lang="en-GB" dirty="0" smtClean="0"/>
              <a:t>BUT </a:t>
            </a:r>
            <a:r>
              <a:rPr lang="en-GB" dirty="0"/>
              <a:t>is only one source of evidence the teachers use – they also use their professional knowledge of your child, their observations of your child and the work your child has completed in class.</a:t>
            </a:r>
          </a:p>
        </p:txBody>
      </p:sp>
    </p:spTree>
    <p:extLst>
      <p:ext uri="{BB962C8B-B14F-4D97-AF65-F5344CB8AC3E}">
        <p14:creationId xmlns:p14="http://schemas.microsoft.com/office/powerpoint/2010/main" val="139859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Teacher Assessment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In June, teachers make an assessment of your child’s learning</a:t>
            </a:r>
          </a:p>
          <a:p>
            <a:r>
              <a:rPr lang="en-GB" dirty="0" smtClean="0"/>
              <a:t>In English reading, writing and maths: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Working towards age-related expectations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Working at age-related expectations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Working at greater depth within age-related expectations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To be assessed at age-related expectations, your child must be able to understand ALL KPIs (key performance indicators)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Science is assessed at Working at age-related expectations, or not. There is no indication of greater depth within age-related expectations</a:t>
            </a:r>
          </a:p>
        </p:txBody>
      </p:sp>
    </p:spTree>
    <p:extLst>
      <p:ext uri="{BB962C8B-B14F-4D97-AF65-F5344CB8AC3E}">
        <p14:creationId xmlns:p14="http://schemas.microsoft.com/office/powerpoint/2010/main" val="690776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wn Arrow Callout 3"/>
          <p:cNvSpPr/>
          <p:nvPr/>
        </p:nvSpPr>
        <p:spPr>
          <a:xfrm>
            <a:off x="839084" y="917506"/>
            <a:ext cx="2304256" cy="324036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187624" y="270087"/>
            <a:ext cx="6336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Building a picture of a child’s learning across the year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6108" y="1061522"/>
            <a:ext cx="21602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Ongoing assessment through class teaching…</a:t>
            </a:r>
          </a:p>
          <a:p>
            <a:r>
              <a:rPr lang="en-GB" sz="1600" dirty="0"/>
              <a:t>What children say and do independently in class.</a:t>
            </a:r>
          </a:p>
        </p:txBody>
      </p:sp>
      <p:sp>
        <p:nvSpPr>
          <p:cNvPr id="7" name="Down Arrow Callout 6"/>
          <p:cNvSpPr/>
          <p:nvPr/>
        </p:nvSpPr>
        <p:spPr>
          <a:xfrm>
            <a:off x="6084168" y="908720"/>
            <a:ext cx="2304256" cy="3240360"/>
          </a:xfrm>
          <a:prstGeom prst="downArrow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144676" y="1052736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Statutory Y2 national curriculum tests.</a:t>
            </a:r>
          </a:p>
        </p:txBody>
      </p:sp>
      <p:sp>
        <p:nvSpPr>
          <p:cNvPr id="9" name="Down Arrow Callout 8"/>
          <p:cNvSpPr/>
          <p:nvPr/>
        </p:nvSpPr>
        <p:spPr>
          <a:xfrm>
            <a:off x="3511671" y="916101"/>
            <a:ext cx="2304256" cy="3240360"/>
          </a:xfrm>
          <a:prstGeom prst="downArrowCallou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3583679" y="1054141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Written work from across the year in their book including practise tests.</a:t>
            </a:r>
          </a:p>
        </p:txBody>
      </p:sp>
      <p:sp>
        <p:nvSpPr>
          <p:cNvPr id="11" name="Down Arrow Callout 10"/>
          <p:cNvSpPr/>
          <p:nvPr/>
        </p:nvSpPr>
        <p:spPr>
          <a:xfrm>
            <a:off x="755576" y="4293096"/>
            <a:ext cx="7549340" cy="936104"/>
          </a:xfrm>
          <a:prstGeom prst="downArrowCallou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27584" y="4293096"/>
            <a:ext cx="7333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Teacher Assessment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55576" y="5373216"/>
            <a:ext cx="7549340" cy="5760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830923" y="5399638"/>
            <a:ext cx="7333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Moderation school, cluster, county</a:t>
            </a:r>
          </a:p>
        </p:txBody>
      </p:sp>
      <p:sp>
        <p:nvSpPr>
          <p:cNvPr id="16" name="Bent Arrow 15"/>
          <p:cNvSpPr/>
          <p:nvPr/>
        </p:nvSpPr>
        <p:spPr>
          <a:xfrm flipH="1">
            <a:off x="8408308" y="1851468"/>
            <a:ext cx="648072" cy="4097814"/>
          </a:xfrm>
          <a:prstGeom prst="ben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flipH="1">
            <a:off x="8099298" y="4437112"/>
            <a:ext cx="633046" cy="1511725"/>
          </a:xfrm>
          <a:prstGeom prst="ben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10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Teacher Assessment Frameworks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4048" y="2348880"/>
            <a:ext cx="345638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/>
              <a:t>All Teacher Assessments are based on the Teacher Assessment Frameworks.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566550"/>
            <a:ext cx="2895600" cy="405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3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68143" y="2492896"/>
            <a:ext cx="316541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dirty="0"/>
              <a:t>Teacher Assessment Framework for Reading.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108" y="188640"/>
            <a:ext cx="5391075" cy="511489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391" y="5157192"/>
            <a:ext cx="5474507" cy="136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6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68143" y="2492896"/>
            <a:ext cx="316541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dirty="0"/>
              <a:t>Teacher Assessment Framework for Writing.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32656"/>
            <a:ext cx="4514850" cy="2000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518" y="2204864"/>
            <a:ext cx="4552950" cy="447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2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68143" y="2492896"/>
            <a:ext cx="316541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dirty="0"/>
              <a:t>Teacher Assessment Framework for maths.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361558"/>
            <a:ext cx="5156488" cy="5803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78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68143" y="2492896"/>
            <a:ext cx="316541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500" dirty="0"/>
              <a:t>Teacher Assessment Framework for maths.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836712"/>
            <a:ext cx="5559898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9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538</Words>
  <Application>Microsoft Office PowerPoint</Application>
  <PresentationFormat>On-screen Show (4:3)</PresentationFormat>
  <Paragraphs>58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End of Key Stage 1 Assessment</vt:lpstr>
      <vt:lpstr>Teacher Assessment</vt:lpstr>
      <vt:lpstr>Teacher Assessment</vt:lpstr>
      <vt:lpstr>PowerPoint Presentation</vt:lpstr>
      <vt:lpstr>Teacher Assessment Frameworks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During May</vt:lpstr>
      <vt:lpstr>We Keep it low key and relaxed!</vt:lpstr>
      <vt:lpstr>How you can help</vt:lpstr>
    </vt:vector>
  </TitlesOfParts>
  <Company>St Martin's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BRAIDLEY</dc:creator>
  <cp:lastModifiedBy>Mel Rennison</cp:lastModifiedBy>
  <cp:revision>19</cp:revision>
  <dcterms:created xsi:type="dcterms:W3CDTF">2016-07-01T13:09:19Z</dcterms:created>
  <dcterms:modified xsi:type="dcterms:W3CDTF">2020-02-26T20:17:43Z</dcterms:modified>
</cp:coreProperties>
</file>