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57" r:id="rId3"/>
    <p:sldId id="273" r:id="rId4"/>
    <p:sldId id="274" r:id="rId5"/>
    <p:sldId id="275" r:id="rId6"/>
    <p:sldId id="277" r:id="rId7"/>
    <p:sldId id="278" r:id="rId8"/>
    <p:sldId id="276" r:id="rId9"/>
    <p:sldId id="269" r:id="rId10"/>
    <p:sldId id="27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2" d="100"/>
          <a:sy n="92" d="100"/>
        </p:scale>
        <p:origin x="-1186" y="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90DCCC-4D9D-4EE3-8C37-2FA3620477D0}" type="datetimeFigureOut">
              <a:rPr lang="en-GB" smtClean="0"/>
              <a:t>08/06/2020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3582F3-C088-4F16-A7F7-6362C50902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873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microsoft.com/office/2007/relationships/hdphoto" Target="../media/hdphoto2.wdp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youtube.com/watch?v=78AJwRDUFwM&amp;list=PL3D02422F7B500E92&amp;index=2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>
                <a:solidFill>
                  <a:schemeClr val="bg1"/>
                </a:solidFill>
              </a:rPr>
              <a:t>Weekly </a:t>
            </a:r>
            <a:r>
              <a:rPr lang="en-GB" sz="3600" smtClean="0">
                <a:solidFill>
                  <a:schemeClr val="bg1"/>
                </a:solidFill>
              </a:rPr>
              <a:t>Wonder </a:t>
            </a:r>
            <a:endParaRPr lang="en-GB" sz="3600" dirty="0" smtClean="0">
              <a:solidFill>
                <a:schemeClr val="bg1"/>
              </a:solidFill>
            </a:endParaRPr>
          </a:p>
          <a:p>
            <a:r>
              <a:rPr lang="en-GB" sz="3600" dirty="0" smtClean="0">
                <a:solidFill>
                  <a:schemeClr val="bg1"/>
                </a:solidFill>
              </a:rPr>
              <a:t>Marvellous </a:t>
            </a:r>
            <a:r>
              <a:rPr lang="en-GB" sz="3600" dirty="0" smtClean="0">
                <a:solidFill>
                  <a:schemeClr val="bg1"/>
                </a:solidFill>
              </a:rPr>
              <a:t>Me - KS1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66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You are 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006" y="1371600"/>
            <a:ext cx="6624766" cy="3962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64905">
            <a:off x="6647049" y="322673"/>
            <a:ext cx="2495768" cy="148082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4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e the source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665"/>
            <a:ext cx="9275233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Getting Creative with a </a:t>
            </a:r>
            <a:r>
              <a:rPr lang="en-GB" dirty="0"/>
              <a:t>S</a:t>
            </a:r>
            <a:r>
              <a:rPr lang="en-GB" dirty="0" smtClean="0"/>
              <a:t>ong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34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  <a14:imgEffect>
                      <a14:colorTemperature colorTemp="6000"/>
                    </a14:imgEffect>
                    <a14:imgEffect>
                      <a14:saturation sat="2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3962400"/>
            <a:ext cx="8915400" cy="129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463" y="152400"/>
            <a:ext cx="1777437" cy="3013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81200"/>
            <a:ext cx="1386116" cy="1724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81200"/>
            <a:ext cx="1295400" cy="1768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863" y="276225"/>
            <a:ext cx="7908925" cy="866775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Marvellous Me</a:t>
            </a:r>
            <a:br>
              <a:rPr lang="en-GB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8533" y="1098839"/>
            <a:ext cx="8562975" cy="5334000"/>
          </a:xfrm>
        </p:spPr>
        <p:txBody>
          <a:bodyPr>
            <a:normAutofit/>
          </a:bodyPr>
          <a:lstStyle/>
          <a:p>
            <a:r>
              <a:rPr lang="en-GB" sz="2200" dirty="0" smtClean="0"/>
              <a:t>Listen to the song</a:t>
            </a:r>
          </a:p>
          <a:p>
            <a:r>
              <a:rPr lang="en-GB" sz="2200" dirty="0" smtClean="0"/>
              <a:t>Feel the long notes – stretch your arms wide apart to show the long notes</a:t>
            </a:r>
          </a:p>
          <a:p>
            <a:pPr marL="0" indent="0">
              <a:buNone/>
            </a:pPr>
            <a:r>
              <a:rPr lang="en-GB" sz="2200" dirty="0" smtClean="0"/>
              <a:t>		</a:t>
            </a:r>
            <a:r>
              <a:rPr lang="en-GB" sz="2200" b="1" dirty="0" smtClean="0">
                <a:latin typeface="Bradley Hand ITC" panose="03070402050302030203" pitchFamily="66" charset="0"/>
              </a:rPr>
              <a:t>Meeeeeeeeeee		yoooooooou</a:t>
            </a:r>
          </a:p>
          <a:p>
            <a:pPr marL="0" indent="0">
              <a:buNone/>
            </a:pPr>
            <a:endParaRPr lang="en-GB" sz="2200" dirty="0"/>
          </a:p>
          <a:p>
            <a:pPr marL="0" indent="0">
              <a:buNone/>
            </a:pPr>
            <a:endParaRPr lang="en-GB" sz="2200" dirty="0" smtClean="0"/>
          </a:p>
          <a:p>
            <a:pPr marL="0" indent="0">
              <a:buNone/>
            </a:pPr>
            <a:endParaRPr lang="en-GB" sz="2200" dirty="0"/>
          </a:p>
          <a:p>
            <a:pPr marL="0" indent="0">
              <a:buNone/>
            </a:pPr>
            <a:endParaRPr lang="en-GB" sz="2200" dirty="0" smtClean="0"/>
          </a:p>
          <a:p>
            <a:r>
              <a:rPr lang="en-GB" sz="2200" dirty="0" smtClean="0"/>
              <a:t>Find a scarf, ribbon or something similar and listen to the song again, stretching the fabric between you hands as you hear the long notes</a:t>
            </a:r>
          </a:p>
          <a:p>
            <a:pPr marL="0" indent="0">
              <a:buNone/>
            </a:pPr>
            <a:endParaRPr lang="en-GB" sz="2200" dirty="0" smtClean="0"/>
          </a:p>
          <a:p>
            <a:r>
              <a:rPr lang="en-GB" sz="2200" dirty="0" smtClean="0"/>
              <a:t>Explore your own long sounds</a:t>
            </a:r>
          </a:p>
          <a:p>
            <a:pPr marL="0" indent="0">
              <a:buNone/>
            </a:pPr>
            <a:r>
              <a:rPr lang="en-GB" sz="2200" dirty="0"/>
              <a:t>	</a:t>
            </a:r>
            <a:r>
              <a:rPr lang="en-GB" sz="2200" dirty="0" smtClean="0"/>
              <a:t>					</a:t>
            </a:r>
            <a:endParaRPr lang="en-GB" dirty="0"/>
          </a:p>
        </p:txBody>
      </p:sp>
      <p:pic>
        <p:nvPicPr>
          <p:cNvPr id="4" name="marvellous me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87624" y="332656"/>
            <a:ext cx="609600" cy="609600"/>
          </a:xfrm>
          <a:prstGeom prst="rect">
            <a:avLst/>
          </a:prstGeom>
        </p:spPr>
      </p:pic>
      <p:sp>
        <p:nvSpPr>
          <p:cNvPr id="11" name="Content Placeholder 5"/>
          <p:cNvSpPr txBox="1">
            <a:spLocks/>
          </p:cNvSpPr>
          <p:nvPr/>
        </p:nvSpPr>
        <p:spPr>
          <a:xfrm>
            <a:off x="723900" y="5890782"/>
            <a:ext cx="3124200" cy="363682"/>
          </a:xfrm>
          <a:prstGeom prst="rect">
            <a:avLst/>
          </a:prstGeom>
          <a:noFill/>
        </p:spPr>
        <p:txBody>
          <a:bodyPr vert="horz" wrap="none" lIns="91440" tIns="45720" rIns="91440" bIns="45720" numCol="1" rtlCol="0">
            <a:prstTxWarp prst="textChevron">
              <a:avLst/>
            </a:prstTxWarp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GB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ooooo</a:t>
            </a:r>
            <a:endParaRPr lang="en-GB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Content Placeholder 5"/>
          <p:cNvSpPr txBox="1">
            <a:spLocks/>
          </p:cNvSpPr>
          <p:nvPr/>
        </p:nvSpPr>
        <p:spPr>
          <a:xfrm rot="760425">
            <a:off x="5293868" y="5770158"/>
            <a:ext cx="3225247" cy="340739"/>
          </a:xfrm>
          <a:prstGeom prst="rect">
            <a:avLst/>
          </a:prstGeom>
          <a:noFill/>
        </p:spPr>
        <p:txBody>
          <a:bodyPr vert="horz" wrap="none" lIns="91440" tIns="45720" rIns="91440" bIns="45720" numCol="1" rtlCol="0">
            <a:prstTxWarp prst="textFadeLeft">
              <a:avLst/>
            </a:prstTxWarp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GB" sz="5400" b="1" dirty="0" smtClean="0">
                <a:ln w="18000">
                  <a:noFill/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radley Hand ITC" panose="03070402050302030203" pitchFamily="66" charset="0"/>
              </a:rPr>
              <a:t>aaaaa</a:t>
            </a:r>
            <a:endParaRPr lang="en-GB" sz="5400" b="1" dirty="0">
              <a:ln w="18000">
                <a:noFill/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radley Hand ITC" panose="03070402050302030203" pitchFamily="66" charset="0"/>
            </a:endParaRPr>
          </a:p>
        </p:txBody>
      </p:sp>
      <p:sp>
        <p:nvSpPr>
          <p:cNvPr id="13" name="Content Placeholder 5"/>
          <p:cNvSpPr txBox="1">
            <a:spLocks/>
          </p:cNvSpPr>
          <p:nvPr/>
        </p:nvSpPr>
        <p:spPr>
          <a:xfrm rot="21304428">
            <a:off x="3733800" y="6258796"/>
            <a:ext cx="3172691" cy="361950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rtlCol="0">
            <a:prstTxWarp prst="textFadeUp">
              <a:avLst/>
            </a:prstTxWarp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GB" sz="5400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990099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radley Hand ITC" panose="03070402050302030203" pitchFamily="66" charset="0"/>
              </a:rPr>
              <a:t>eeeee</a:t>
            </a:r>
            <a:endParaRPr lang="en-GB" sz="5400" b="1" dirty="0">
              <a:ln w="17780" cmpd="sng">
                <a:noFill/>
                <a:prstDash val="solid"/>
                <a:miter lim="800000"/>
              </a:ln>
              <a:solidFill>
                <a:srgbClr val="990099"/>
              </a:solidFill>
              <a:effectLst>
                <a:outerShdw blurRad="50800" algn="tl" rotWithShape="0">
                  <a:srgbClr val="000000"/>
                </a:outerShdw>
              </a:effectLst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39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357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21233"/>
            <a:ext cx="16383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29981">
            <a:off x="5097044" y="3913049"/>
            <a:ext cx="1454668" cy="145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4878">
            <a:off x="166255" y="2081565"/>
            <a:ext cx="829996" cy="1004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4" y="3962400"/>
            <a:ext cx="971550" cy="958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179" y="3539375"/>
            <a:ext cx="2771775" cy="1804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43345"/>
            <a:ext cx="1676400" cy="938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Long and short sounds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5181599"/>
          </a:xfrm>
        </p:spPr>
        <p:txBody>
          <a:bodyPr>
            <a:normAutofit fontScale="85000" lnSpcReduction="20000"/>
          </a:bodyPr>
          <a:lstStyle/>
          <a:p>
            <a:r>
              <a:rPr lang="en-GB" dirty="0" smtClean="0"/>
              <a:t>Explore sounds in your environment (in school or at home)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Can you find sounds which are long?</a:t>
            </a:r>
          </a:p>
          <a:p>
            <a:r>
              <a:rPr lang="en-GB" dirty="0" smtClean="0"/>
              <a:t>Which sounds are short?</a:t>
            </a:r>
          </a:p>
          <a:p>
            <a:r>
              <a:rPr lang="en-GB" dirty="0" smtClean="0"/>
              <a:t>Can you make long and short sounds with the same things?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Try sorting them into groups of long sounds and short sounds</a:t>
            </a:r>
          </a:p>
          <a:p>
            <a:r>
              <a:rPr lang="en-GB" dirty="0" smtClean="0"/>
              <a:t>Try playing your long/short sounds with the song backing</a:t>
            </a:r>
          </a:p>
          <a:p>
            <a:pPr marL="0" indent="0">
              <a:buNone/>
            </a:pP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marvellous me backing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15200" y="457200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52188">
            <a:off x="6554848" y="1508686"/>
            <a:ext cx="989304" cy="17287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2747" y="1837719"/>
            <a:ext cx="129474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46653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700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3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159" y="-163509"/>
            <a:ext cx="3183082" cy="163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Long and short sound patterns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4280"/>
            <a:ext cx="8534400" cy="5198919"/>
          </a:xfrm>
        </p:spPr>
        <p:txBody>
          <a:bodyPr>
            <a:normAutofit fontScale="85000" lnSpcReduction="20000"/>
          </a:bodyPr>
          <a:lstStyle/>
          <a:p>
            <a:r>
              <a:rPr lang="en-GB" sz="3800" dirty="0" smtClean="0"/>
              <a:t>Here is a symbol which shows a long sound                        </a:t>
            </a:r>
            <a:r>
              <a:rPr lang="en-GB" dirty="0" smtClean="0"/>
              <a:t>		</a:t>
            </a:r>
            <a:r>
              <a:rPr lang="en-GB" sz="3800" dirty="0" smtClean="0"/>
              <a:t>   	…try playing it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sz="3800" dirty="0" smtClean="0"/>
              <a:t>And this one shows a short sound    </a:t>
            </a:r>
            <a:r>
              <a:rPr lang="en-GB" dirty="0" smtClean="0"/>
              <a:t>	</a:t>
            </a:r>
            <a:r>
              <a:rPr lang="en-GB" sz="3800" dirty="0" smtClean="0"/>
              <a:t>   … try playing this too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sz="3800" dirty="0" smtClean="0"/>
              <a:t>Use your favourite sounds to play this pattern…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r>
              <a:rPr lang="en-GB" sz="3800" dirty="0" smtClean="0"/>
              <a:t>Now try this pattern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907473" y="1891145"/>
            <a:ext cx="2286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5-Point Star 4"/>
          <p:cNvSpPr/>
          <p:nvPr/>
        </p:nvSpPr>
        <p:spPr>
          <a:xfrm>
            <a:off x="6629400" y="2715491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2469573" y="6151418"/>
            <a:ext cx="2286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520045" y="4952999"/>
            <a:ext cx="2286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907473" y="4952999"/>
            <a:ext cx="2286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5-Point Star 8"/>
          <p:cNvSpPr/>
          <p:nvPr/>
        </p:nvSpPr>
        <p:spPr>
          <a:xfrm>
            <a:off x="5877791" y="6005945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5-Point Star 9"/>
          <p:cNvSpPr/>
          <p:nvPr/>
        </p:nvSpPr>
        <p:spPr>
          <a:xfrm>
            <a:off x="7391400" y="4800600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5-Point Star 10"/>
          <p:cNvSpPr/>
          <p:nvPr/>
        </p:nvSpPr>
        <p:spPr>
          <a:xfrm>
            <a:off x="3612573" y="4800600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5-Point Star 11"/>
          <p:cNvSpPr/>
          <p:nvPr/>
        </p:nvSpPr>
        <p:spPr>
          <a:xfrm>
            <a:off x="5198918" y="6026727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5-Point Star 12"/>
          <p:cNvSpPr/>
          <p:nvPr/>
        </p:nvSpPr>
        <p:spPr>
          <a:xfrm>
            <a:off x="1669473" y="6019800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5-Point Star 13"/>
          <p:cNvSpPr/>
          <p:nvPr/>
        </p:nvSpPr>
        <p:spPr>
          <a:xfrm>
            <a:off x="945573" y="6019800"/>
            <a:ext cx="381000" cy="381000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6629400" y="6144490"/>
            <a:ext cx="22860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1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967037"/>
            <a:ext cx="4048125" cy="4048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More long and short patterns</a:t>
            </a:r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81000" y="990600"/>
            <a:ext cx="3896591" cy="43693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 fontScale="92500" lnSpcReduction="10000"/>
          </a:bodyPr>
          <a:lstStyle/>
          <a:p>
            <a:endParaRPr lang="en-GB" dirty="0" smtClean="0"/>
          </a:p>
          <a:p>
            <a:endParaRPr lang="en-GB" dirty="0"/>
          </a:p>
          <a:p>
            <a:r>
              <a:rPr lang="en-GB" dirty="0" smtClean="0"/>
              <a:t>Could </a:t>
            </a:r>
            <a:r>
              <a:rPr lang="en-GB" dirty="0"/>
              <a:t>you make up your own pattern? </a:t>
            </a:r>
            <a:endParaRPr lang="en-GB" dirty="0" smtClean="0"/>
          </a:p>
          <a:p>
            <a:pPr marL="0" indent="0">
              <a:buNone/>
            </a:pPr>
            <a:r>
              <a:rPr lang="en-GB" sz="1500" dirty="0" smtClean="0"/>
              <a:t>(</a:t>
            </a:r>
            <a:r>
              <a:rPr lang="en-GB" sz="1500" dirty="0"/>
              <a:t>there are some short and long symbols on the next page that you could print and cut out</a:t>
            </a:r>
            <a:r>
              <a:rPr lang="en-GB" sz="1500" dirty="0" smtClean="0"/>
              <a:t>)</a:t>
            </a:r>
            <a:endParaRPr lang="en-GB" sz="1500" dirty="0"/>
          </a:p>
          <a:p>
            <a:r>
              <a:rPr lang="en-GB" dirty="0"/>
              <a:t>Could you make your own symbols to show short and long?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Try creating your own patterns using your long and short sounds – find someone who can have a go playing yours and see if you can play theirs.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788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Long and short symbols to cut out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609600" y="2012372"/>
            <a:ext cx="3886200" cy="671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5-Point Star 10"/>
          <p:cNvSpPr/>
          <p:nvPr/>
        </p:nvSpPr>
        <p:spPr>
          <a:xfrm>
            <a:off x="6667500" y="1846117"/>
            <a:ext cx="952500" cy="838201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685800" y="3210791"/>
            <a:ext cx="3886200" cy="671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661555" y="4267200"/>
            <a:ext cx="3886200" cy="671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661555" y="5347855"/>
            <a:ext cx="3886200" cy="671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5-Point Star 15"/>
          <p:cNvSpPr/>
          <p:nvPr/>
        </p:nvSpPr>
        <p:spPr>
          <a:xfrm>
            <a:off x="6667500" y="3023754"/>
            <a:ext cx="952500" cy="838201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5-Point Star 16"/>
          <p:cNvSpPr/>
          <p:nvPr/>
        </p:nvSpPr>
        <p:spPr>
          <a:xfrm>
            <a:off x="6667500" y="4100945"/>
            <a:ext cx="952500" cy="838201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5-Point Star 17"/>
          <p:cNvSpPr/>
          <p:nvPr/>
        </p:nvSpPr>
        <p:spPr>
          <a:xfrm>
            <a:off x="6679623" y="5181599"/>
            <a:ext cx="952500" cy="838201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06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                Time to….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Here is a piece of music called </a:t>
            </a:r>
          </a:p>
          <a:p>
            <a:pPr marL="457200" lvl="1" indent="0" algn="ctr">
              <a:buNone/>
            </a:pPr>
            <a:r>
              <a:rPr lang="en-GB" dirty="0">
                <a:hlinkClick r:id="rId2"/>
              </a:rPr>
              <a:t>Eternity by </a:t>
            </a:r>
            <a:r>
              <a:rPr lang="en-GB" dirty="0" smtClean="0">
                <a:hlinkClick r:id="rId2"/>
              </a:rPr>
              <a:t>Vangelis</a:t>
            </a:r>
            <a:endParaRPr lang="en-GB" dirty="0"/>
          </a:p>
          <a:p>
            <a:pPr marL="457200" lvl="1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E</a:t>
            </a:r>
            <a:r>
              <a:rPr lang="en-GB" dirty="0" smtClean="0"/>
              <a:t>njoying wiggling and jumping to the short sounds at the beginning and then stretch with the longer sounds</a:t>
            </a:r>
          </a:p>
          <a:p>
            <a:pPr marL="0" indent="0" algn="ctr">
              <a:buNone/>
            </a:pPr>
            <a:r>
              <a:rPr lang="en-GB" dirty="0" smtClean="0"/>
              <a:t> </a:t>
            </a:r>
          </a:p>
          <a:p>
            <a:pPr marL="0" indent="0" algn="ctr">
              <a:buNone/>
            </a:pPr>
            <a:r>
              <a:rPr lang="en-GB" dirty="0" smtClean="0"/>
              <a:t>Try using a</a:t>
            </a:r>
          </a:p>
          <a:p>
            <a:pPr marL="0" indent="0" algn="ctr">
              <a:buNone/>
            </a:pPr>
            <a:r>
              <a:rPr lang="en-GB" dirty="0"/>
              <a:t>s</a:t>
            </a:r>
            <a:r>
              <a:rPr lang="en-GB" dirty="0" smtClean="0"/>
              <a:t>carf or ribbon</a:t>
            </a:r>
          </a:p>
          <a:p>
            <a:pPr marL="0" indent="0" algn="ctr">
              <a:buNone/>
            </a:pPr>
            <a:r>
              <a:rPr lang="en-GB" dirty="0"/>
              <a:t>a</a:t>
            </a:r>
            <a:r>
              <a:rPr lang="en-GB" dirty="0" smtClean="0"/>
              <a:t>s you move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78560"/>
            <a:ext cx="2590800" cy="1506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263736"/>
            <a:ext cx="26098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28601"/>
            <a:ext cx="2038796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0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022816"/>
            <a:ext cx="3657600" cy="3673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52" y="1217867"/>
            <a:ext cx="1298862" cy="1298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080" y="1535186"/>
            <a:ext cx="1629194" cy="903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Listen to the song again….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464" y="1219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GB" dirty="0" smtClean="0"/>
              <a:t>Join in with the singing, really singing the long sounds</a:t>
            </a:r>
            <a:endParaRPr lang="en-GB" dirty="0"/>
          </a:p>
          <a:p>
            <a:pPr marL="1371600" lvl="3" indent="0">
              <a:buNone/>
            </a:pPr>
            <a:endParaRPr lang="en-GB" dirty="0"/>
          </a:p>
          <a:p>
            <a:r>
              <a:rPr lang="en-GB" dirty="0"/>
              <a:t>M</a:t>
            </a:r>
            <a:r>
              <a:rPr lang="en-GB" dirty="0" smtClean="0"/>
              <a:t>ake up your own actions to the words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Make a list of all the things that makes you a superstar and show it to someone special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Draw a picture of yourself and put all of your marvellous things around the picture.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Tell someone else why you think they are fantastic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Perform the song with your actions to someone at school, at home or while you are face-timing them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6" name="marvellous me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15200" y="2286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514" y="335756"/>
            <a:ext cx="1192485" cy="10048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602" y="1524795"/>
            <a:ext cx="610174" cy="68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373" y="1491348"/>
            <a:ext cx="838199" cy="1069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54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57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92453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324</Words>
  <Application>Microsoft Office PowerPoint</Application>
  <PresentationFormat>On-screen Show (4:3)</PresentationFormat>
  <Paragraphs>81</Paragraphs>
  <Slides>10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Keep Calm and  Make Music</vt:lpstr>
      <vt:lpstr>Getting Creative with a Song</vt:lpstr>
      <vt:lpstr> Marvellous Me  </vt:lpstr>
      <vt:lpstr>Long and short sounds</vt:lpstr>
      <vt:lpstr>Long and short sound patterns</vt:lpstr>
      <vt:lpstr>More long and short patterns</vt:lpstr>
      <vt:lpstr>Long and short symbols to cut out</vt:lpstr>
      <vt:lpstr>                Time to….</vt:lpstr>
      <vt:lpstr>Listen to the song again….</vt:lpstr>
      <vt:lpstr>You are 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creative with a song</dc:title>
  <dc:creator>HMS</dc:creator>
  <cp:lastModifiedBy>HMS</cp:lastModifiedBy>
  <cp:revision>62</cp:revision>
  <dcterms:created xsi:type="dcterms:W3CDTF">2006-08-16T00:00:00Z</dcterms:created>
  <dcterms:modified xsi:type="dcterms:W3CDTF">2020-06-08T10:30:51Z</dcterms:modified>
</cp:coreProperties>
</file>