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82" r:id="rId2"/>
    <p:sldId id="258" r:id="rId3"/>
    <p:sldId id="259" r:id="rId4"/>
    <p:sldId id="260" r:id="rId5"/>
    <p:sldId id="261" r:id="rId6"/>
    <p:sldId id="262" r:id="rId7"/>
    <p:sldId id="263" r:id="rId8"/>
    <p:sldId id="264" r:id="rId9"/>
    <p:sldId id="265" r:id="rId10"/>
    <p:sldId id="276" r:id="rId11"/>
    <p:sldId id="266" r:id="rId12"/>
    <p:sldId id="267" r:id="rId13"/>
    <p:sldId id="268" r:id="rId14"/>
    <p:sldId id="269" r:id="rId15"/>
    <p:sldId id="274" r:id="rId16"/>
    <p:sldId id="275" r:id="rId17"/>
    <p:sldId id="277" r:id="rId18"/>
    <p:sldId id="278" r:id="rId19"/>
    <p:sldId id="279" r:id="rId20"/>
    <p:sldId id="281" r:id="rId21"/>
    <p:sldId id="28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2" d="100"/>
          <a:sy n="92" d="100"/>
        </p:scale>
        <p:origin x="-1186" y="26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D4EA3D-0412-4E56-89C8-A50457834F70}" type="datetimeFigureOut">
              <a:rPr lang="en-GB" smtClean="0"/>
              <a:t>30/04/2020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70C73C-280B-4D3B-B948-2CEF966509A5}" type="slidenum">
              <a:rPr lang="en-GB" smtClean="0"/>
              <a:t>‹#›</a:t>
            </a:fld>
            <a:endParaRPr lang="en-GB"/>
          </a:p>
        </p:txBody>
      </p:sp>
    </p:spTree>
    <p:extLst>
      <p:ext uri="{BB962C8B-B14F-4D97-AF65-F5344CB8AC3E}">
        <p14:creationId xmlns:p14="http://schemas.microsoft.com/office/powerpoint/2010/main" val="4207290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a:t>
            </a:r>
            <a:r>
              <a:rPr lang="en-GB" baseline="0" dirty="0" smtClean="0"/>
              <a:t> piece of music was composed by Vangelis in 1976 – the instrument used is called a synthesiser, you can also hear the astronauts voices saying “how are you doing”, “looking great”, “ha ha </a:t>
            </a:r>
            <a:r>
              <a:rPr lang="en-GB" baseline="0" dirty="0" err="1" smtClean="0"/>
              <a:t>ha</a:t>
            </a:r>
            <a:r>
              <a:rPr lang="en-GB" baseline="0" dirty="0" smtClean="0"/>
              <a:t>”, “ok” and “hello mum”</a:t>
            </a:r>
            <a:endParaRPr lang="en-GB" dirty="0"/>
          </a:p>
        </p:txBody>
      </p:sp>
      <p:sp>
        <p:nvSpPr>
          <p:cNvPr id="4" name="Slide Number Placeholder 3"/>
          <p:cNvSpPr>
            <a:spLocks noGrp="1"/>
          </p:cNvSpPr>
          <p:nvPr>
            <p:ph type="sldNum" sz="quarter" idx="10"/>
          </p:nvPr>
        </p:nvSpPr>
        <p:spPr/>
        <p:txBody>
          <a:bodyPr/>
          <a:lstStyle/>
          <a:p>
            <a:pPr>
              <a:defRPr/>
            </a:pPr>
            <a:fld id="{3FC639B7-07A0-4A3C-AD64-8E5702DBF1BA}" type="slidenum">
              <a:rPr lang="en-GB" smtClean="0"/>
              <a:pPr>
                <a:defRPr/>
              </a:pPr>
              <a:t>4</a:t>
            </a:fld>
            <a:endParaRPr lang="en-GB"/>
          </a:p>
        </p:txBody>
      </p:sp>
    </p:spTree>
    <p:extLst>
      <p:ext uri="{BB962C8B-B14F-4D97-AF65-F5344CB8AC3E}">
        <p14:creationId xmlns:p14="http://schemas.microsoft.com/office/powerpoint/2010/main" val="2710805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3FC639B7-07A0-4A3C-AD64-8E5702DBF1BA}" type="slidenum">
              <a:rPr lang="en-GB" smtClean="0"/>
              <a:pPr>
                <a:defRPr/>
              </a:pPr>
              <a:t>5</a:t>
            </a:fld>
            <a:endParaRPr lang="en-GB"/>
          </a:p>
        </p:txBody>
      </p:sp>
    </p:spTree>
    <p:extLst>
      <p:ext uri="{BB962C8B-B14F-4D97-AF65-F5344CB8AC3E}">
        <p14:creationId xmlns:p14="http://schemas.microsoft.com/office/powerpoint/2010/main" val="2710805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Lyrics can be found starting on slide 11 (complete</a:t>
            </a:r>
            <a:r>
              <a:rPr lang="en-GB" baseline="0" dirty="0" smtClean="0"/>
              <a:t> </a:t>
            </a:r>
            <a:r>
              <a:rPr lang="en-GB" dirty="0" smtClean="0"/>
              <a:t>song on slide 16)</a:t>
            </a:r>
            <a:endParaRPr lang="en-GB" dirty="0"/>
          </a:p>
        </p:txBody>
      </p:sp>
      <p:sp>
        <p:nvSpPr>
          <p:cNvPr id="4" name="Slide Number Placeholder 3"/>
          <p:cNvSpPr>
            <a:spLocks noGrp="1"/>
          </p:cNvSpPr>
          <p:nvPr>
            <p:ph type="sldNum" sz="quarter" idx="10"/>
          </p:nvPr>
        </p:nvSpPr>
        <p:spPr/>
        <p:txBody>
          <a:bodyPr/>
          <a:lstStyle/>
          <a:p>
            <a:fld id="{6370C73C-280B-4D3B-B948-2CEF966509A5}" type="slidenum">
              <a:rPr lang="en-GB" smtClean="0"/>
              <a:t>8</a:t>
            </a:fld>
            <a:endParaRPr lang="en-GB"/>
          </a:p>
        </p:txBody>
      </p:sp>
    </p:spTree>
    <p:extLst>
      <p:ext uri="{BB962C8B-B14F-4D97-AF65-F5344CB8AC3E}">
        <p14:creationId xmlns:p14="http://schemas.microsoft.com/office/powerpoint/2010/main" val="3046845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singer is a man</a:t>
            </a:r>
          </a:p>
          <a:p>
            <a:endParaRPr lang="en-GB" dirty="0"/>
          </a:p>
        </p:txBody>
      </p:sp>
      <p:sp>
        <p:nvSpPr>
          <p:cNvPr id="4" name="Slide Number Placeholder 3"/>
          <p:cNvSpPr>
            <a:spLocks noGrp="1"/>
          </p:cNvSpPr>
          <p:nvPr>
            <p:ph type="sldNum" sz="quarter" idx="10"/>
          </p:nvPr>
        </p:nvSpPr>
        <p:spPr/>
        <p:txBody>
          <a:bodyPr/>
          <a:lstStyle/>
          <a:p>
            <a:fld id="{6370C73C-280B-4D3B-B948-2CEF966509A5}" type="slidenum">
              <a:rPr lang="en-GB" smtClean="0"/>
              <a:t>9</a:t>
            </a:fld>
            <a:endParaRPr lang="en-GB"/>
          </a:p>
        </p:txBody>
      </p:sp>
    </p:spTree>
    <p:extLst>
      <p:ext uri="{BB962C8B-B14F-4D97-AF65-F5344CB8AC3E}">
        <p14:creationId xmlns:p14="http://schemas.microsoft.com/office/powerpoint/2010/main" val="1469251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Full song lyrics on slide 16</a:t>
            </a:r>
            <a:endParaRPr lang="en-GB" dirty="0"/>
          </a:p>
        </p:txBody>
      </p:sp>
      <p:sp>
        <p:nvSpPr>
          <p:cNvPr id="4" name="Slide Number Placeholder 3"/>
          <p:cNvSpPr>
            <a:spLocks noGrp="1"/>
          </p:cNvSpPr>
          <p:nvPr>
            <p:ph type="sldNum" sz="quarter" idx="10"/>
          </p:nvPr>
        </p:nvSpPr>
        <p:spPr/>
        <p:txBody>
          <a:bodyPr/>
          <a:lstStyle/>
          <a:p>
            <a:fld id="{6370C73C-280B-4D3B-B948-2CEF966509A5}" type="slidenum">
              <a:rPr lang="en-GB" smtClean="0"/>
              <a:t>15</a:t>
            </a:fld>
            <a:endParaRPr lang="en-GB"/>
          </a:p>
        </p:txBody>
      </p:sp>
    </p:spTree>
    <p:extLst>
      <p:ext uri="{BB962C8B-B14F-4D97-AF65-F5344CB8AC3E}">
        <p14:creationId xmlns:p14="http://schemas.microsoft.com/office/powerpoint/2010/main" val="3771214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4/30/2020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4/30/2020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4/30/2020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youtube.com/watch?v=cFSsR9G8J2Q"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3.jpeg"/><Relationship Id="rId3" Type="http://schemas.microsoft.com/office/2007/relationships/media" Target="../media/media2.mp3"/><Relationship Id="rId7" Type="http://schemas.openxmlformats.org/officeDocument/2006/relationships/image" Target="../media/image2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3.png"/><Relationship Id="rId11" Type="http://schemas.openxmlformats.org/officeDocument/2006/relationships/image" Target="../media/image16.jpeg"/><Relationship Id="rId5" Type="http://schemas.openxmlformats.org/officeDocument/2006/relationships/slideLayout" Target="../slideLayouts/slideLayout2.xml"/><Relationship Id="rId10" Type="http://schemas.openxmlformats.org/officeDocument/2006/relationships/image" Target="../media/image24.jpeg"/><Relationship Id="rId4" Type="http://schemas.openxmlformats.org/officeDocument/2006/relationships/audio" Target="../media/media2.mp3"/><Relationship Id="rId9" Type="http://schemas.openxmlformats.org/officeDocument/2006/relationships/image" Target="../media/image2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hyperlink" Target="https://www.virtualmusicalinstruments.com/" TargetMode="External"/><Relationship Id="rId2" Type="http://schemas.openxmlformats.org/officeDocument/2006/relationships/hyperlink" Target="https://recursivearts.com/virtual-piano/"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o9B_a0ct-DM" TargetMode="External"/><Relationship Id="rId7" Type="http://schemas.openxmlformats.org/officeDocument/2006/relationships/hyperlink" Target="https://www.youtube.com/watch?v=YRI6BghJ1PU" TargetMode="External"/><Relationship Id="rId2" Type="http://schemas.openxmlformats.org/officeDocument/2006/relationships/hyperlink" Target="https://www.youtube.com/watch?v=dfe8tCcHnKY" TargetMode="External"/><Relationship Id="rId1" Type="http://schemas.openxmlformats.org/officeDocument/2006/relationships/slideLayout" Target="../slideLayouts/slideLayout2.xml"/><Relationship Id="rId6" Type="http://schemas.openxmlformats.org/officeDocument/2006/relationships/hyperlink" Target="https://www.youtube.com/watch?v=9jK-NcRmVcw" TargetMode="External"/><Relationship Id="rId5" Type="http://schemas.openxmlformats.org/officeDocument/2006/relationships/hyperlink" Target="https://www.youtube.com/watch?v=r_QZe8Z66x8" TargetMode="External"/><Relationship Id="rId4" Type="http://schemas.openxmlformats.org/officeDocument/2006/relationships/hyperlink" Target="https://www.youtube.com/watch?v=ZdqjcMmjeaA"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WbExJC6C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WbExJC6C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youtube.com/watch?v=6h0CtsG4JpU"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slideLayout" Target="../slideLayouts/slideLayout2.xml"/><Relationship Id="rId7" Type="http://schemas.openxmlformats.org/officeDocument/2006/relationships/image" Target="../media/image15.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90099"/>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sz="6600" dirty="0" smtClean="0">
                <a:solidFill>
                  <a:schemeClr val="bg1"/>
                </a:solidFill>
              </a:rPr>
              <a:t>Keep Calm and </a:t>
            </a:r>
            <a:br>
              <a:rPr lang="en-GB" sz="6600" dirty="0" smtClean="0">
                <a:solidFill>
                  <a:schemeClr val="bg1"/>
                </a:solidFill>
              </a:rPr>
            </a:br>
            <a:r>
              <a:rPr lang="en-GB" sz="6600" dirty="0" smtClean="0">
                <a:solidFill>
                  <a:schemeClr val="bg1"/>
                </a:solidFill>
              </a:rPr>
              <a:t>Make Music</a:t>
            </a:r>
            <a:endParaRPr lang="en-GB" sz="6600" dirty="0">
              <a:solidFill>
                <a:schemeClr val="bg1"/>
              </a:solidFill>
            </a:endParaRPr>
          </a:p>
        </p:txBody>
      </p:sp>
      <p:sp>
        <p:nvSpPr>
          <p:cNvPr id="3" name="Subtitle 2"/>
          <p:cNvSpPr>
            <a:spLocks noGrp="1"/>
          </p:cNvSpPr>
          <p:nvPr>
            <p:ph type="subTitle" idx="1"/>
          </p:nvPr>
        </p:nvSpPr>
        <p:spPr/>
        <p:txBody>
          <a:bodyPr/>
          <a:lstStyle/>
          <a:p>
            <a:endParaRPr lang="en-GB" dirty="0"/>
          </a:p>
        </p:txBody>
      </p:sp>
      <p:sp>
        <p:nvSpPr>
          <p:cNvPr id="4" name="Subtitle 2"/>
          <p:cNvSpPr txBox="1">
            <a:spLocks/>
          </p:cNvSpPr>
          <p:nvPr/>
        </p:nvSpPr>
        <p:spPr>
          <a:xfrm>
            <a:off x="1524000" y="4038600"/>
            <a:ext cx="6400800"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GB" sz="3600" dirty="0" smtClean="0">
                <a:solidFill>
                  <a:schemeClr val="bg1"/>
                </a:solidFill>
              </a:rPr>
              <a:t>Weekly Wonder</a:t>
            </a:r>
          </a:p>
          <a:p>
            <a:r>
              <a:rPr lang="en-GB" sz="3600" dirty="0" smtClean="0">
                <a:solidFill>
                  <a:schemeClr val="bg1"/>
                </a:solidFill>
              </a:rPr>
              <a:t>Man on the Moon KS2</a:t>
            </a:r>
            <a:endParaRPr lang="en-GB" sz="3600" dirty="0">
              <a:solidFill>
                <a:schemeClr val="bg1"/>
              </a:solidFill>
            </a:endParaRPr>
          </a:p>
        </p:txBody>
      </p:sp>
      <p:pic>
        <p:nvPicPr>
          <p:cNvPr id="5" name="Picture 2" descr="E:\HMS\Images\Logos\HMS logo White and Colour no fil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6641" y="116633"/>
            <a:ext cx="1426343" cy="239342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E:\HMS\Images\Logos\HCC Logo White and Colou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5805266"/>
            <a:ext cx="2592658" cy="681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6629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Find out about the singer/ song writer</a:t>
            </a:r>
            <a:endParaRPr lang="en-GB" dirty="0"/>
          </a:p>
        </p:txBody>
      </p:sp>
      <p:sp>
        <p:nvSpPr>
          <p:cNvPr id="3" name="Content Placeholder 2"/>
          <p:cNvSpPr>
            <a:spLocks noGrp="1"/>
          </p:cNvSpPr>
          <p:nvPr>
            <p:ph idx="1"/>
          </p:nvPr>
        </p:nvSpPr>
        <p:spPr>
          <a:xfrm>
            <a:off x="457200" y="1600200"/>
            <a:ext cx="8229600" cy="5105400"/>
          </a:xfrm>
        </p:spPr>
        <p:txBody>
          <a:bodyPr>
            <a:normAutofit fontScale="92500"/>
          </a:bodyPr>
          <a:lstStyle/>
          <a:p>
            <a:pPr marL="0" indent="0">
              <a:buNone/>
            </a:pPr>
            <a:r>
              <a:rPr lang="en-GB" dirty="0"/>
              <a:t>This song was </a:t>
            </a:r>
            <a:r>
              <a:rPr lang="en-GB" dirty="0" smtClean="0"/>
              <a:t>composed and </a:t>
            </a:r>
            <a:br>
              <a:rPr lang="en-GB" dirty="0" smtClean="0"/>
            </a:br>
            <a:r>
              <a:rPr lang="en-GB" dirty="0" smtClean="0"/>
              <a:t>sung </a:t>
            </a:r>
            <a:r>
              <a:rPr lang="en-GB" dirty="0"/>
              <a:t>by Ben </a:t>
            </a:r>
            <a:r>
              <a:rPr lang="en-GB" dirty="0" smtClean="0"/>
              <a:t>Watling </a:t>
            </a:r>
            <a:br>
              <a:rPr lang="en-GB" dirty="0" smtClean="0"/>
            </a:br>
            <a:r>
              <a:rPr lang="en-GB" dirty="0" smtClean="0"/>
              <a:t>especially for </a:t>
            </a:r>
            <a:br>
              <a:rPr lang="en-GB" dirty="0" smtClean="0"/>
            </a:br>
            <a:r>
              <a:rPr lang="en-GB" dirty="0" smtClean="0"/>
              <a:t>Hampshire Music Service.</a:t>
            </a:r>
          </a:p>
          <a:p>
            <a:pPr marL="0" indent="0">
              <a:buNone/>
            </a:pPr>
            <a:endParaRPr lang="en-GB" dirty="0"/>
          </a:p>
          <a:p>
            <a:pPr marL="0" indent="0">
              <a:buNone/>
            </a:pPr>
            <a:r>
              <a:rPr lang="en-GB" dirty="0" smtClean="0"/>
              <a:t>Ben </a:t>
            </a:r>
            <a:r>
              <a:rPr lang="en-GB" dirty="0"/>
              <a:t>loves to create new music using his guitar, trumpet, trombone and loop </a:t>
            </a:r>
            <a:r>
              <a:rPr lang="en-GB" dirty="0" smtClean="0"/>
              <a:t>pedal.  Follow this link to watch Ben in action singing and playing his guitar, trumpet and trombone with his loop pedal </a:t>
            </a:r>
            <a:r>
              <a:rPr lang="en-GB" dirty="0" smtClean="0">
                <a:hlinkClick r:id="rId2"/>
              </a:rPr>
              <a:t>https</a:t>
            </a:r>
            <a:r>
              <a:rPr lang="en-GB" dirty="0">
                <a:hlinkClick r:id="rId2"/>
              </a:rPr>
              <a:t>://</a:t>
            </a:r>
            <a:r>
              <a:rPr lang="en-GB" dirty="0" smtClean="0">
                <a:hlinkClick r:id="rId2"/>
              </a:rPr>
              <a:t>www.youtube.com/watch?v=cFSsR9G8J2Q</a:t>
            </a:r>
            <a:endParaRPr lang="en-GB" dirty="0" smtClean="0"/>
          </a:p>
          <a:p>
            <a:pPr marL="0" indent="0">
              <a:buNone/>
            </a:pPr>
            <a:endParaRPr lang="en-GB" dirty="0"/>
          </a:p>
          <a:p>
            <a:pPr marL="0" indent="0">
              <a:buNone/>
            </a:pPr>
            <a:endParaRPr lang="en-GB"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366" t="24347" r="50544" b="25972"/>
          <a:stretch/>
        </p:blipFill>
        <p:spPr bwMode="auto">
          <a:xfrm>
            <a:off x="5638800" y="1371600"/>
            <a:ext cx="2927902"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09914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GB" altLang="en-US" dirty="0" smtClean="0"/>
              <a:t>Join in and sing about Michael Collins</a:t>
            </a:r>
            <a:br>
              <a:rPr lang="en-GB" altLang="en-US" dirty="0" smtClean="0"/>
            </a:br>
            <a:endParaRPr lang="en-GB" altLang="en-US" dirty="0" smtClean="0"/>
          </a:p>
        </p:txBody>
      </p:sp>
      <p:sp>
        <p:nvSpPr>
          <p:cNvPr id="3" name="Content Placeholder 2"/>
          <p:cNvSpPr>
            <a:spLocks noGrp="1"/>
          </p:cNvSpPr>
          <p:nvPr>
            <p:ph idx="1"/>
          </p:nvPr>
        </p:nvSpPr>
        <p:spPr>
          <a:xfrm>
            <a:off x="457200" y="1371600"/>
            <a:ext cx="8229600" cy="5174332"/>
          </a:xfrm>
        </p:spPr>
        <p:txBody>
          <a:bodyPr>
            <a:normAutofit/>
          </a:bodyPr>
          <a:lstStyle/>
          <a:p>
            <a:pPr marL="0" indent="0">
              <a:buFontTx/>
              <a:buNone/>
              <a:defRPr/>
            </a:pPr>
            <a:endParaRPr lang="en-GB" dirty="0"/>
          </a:p>
          <a:p>
            <a:pPr marL="0" indent="0">
              <a:buFontTx/>
              <a:buNone/>
              <a:defRPr/>
            </a:pPr>
            <a:endParaRPr lang="en-GB" dirty="0" smtClean="0"/>
          </a:p>
          <a:p>
            <a:pPr marL="0" indent="0">
              <a:buFontTx/>
              <a:buNone/>
              <a:defRPr/>
            </a:pPr>
            <a:r>
              <a:rPr lang="en-GB" dirty="0" smtClean="0"/>
              <a:t>Ten</a:t>
            </a:r>
            <a:r>
              <a:rPr lang="en-GB" dirty="0"/>
              <a:t>, nine, </a:t>
            </a:r>
          </a:p>
          <a:p>
            <a:pPr marL="0" indent="0">
              <a:buFontTx/>
              <a:buNone/>
              <a:defRPr/>
            </a:pPr>
            <a:r>
              <a:rPr lang="en-GB" dirty="0"/>
              <a:t>Eight, seven, six, five, four, three, two, one</a:t>
            </a:r>
          </a:p>
          <a:p>
            <a:pPr marL="0" indent="0">
              <a:buFontTx/>
              <a:buNone/>
              <a:defRPr/>
            </a:pPr>
            <a:r>
              <a:rPr lang="en-GB" dirty="0"/>
              <a:t>Count down to take off, it has just begun</a:t>
            </a:r>
          </a:p>
          <a:p>
            <a:pPr marL="0" indent="0">
              <a:buFontTx/>
              <a:buNone/>
              <a:defRPr/>
            </a:pPr>
            <a:r>
              <a:rPr lang="en-GB" dirty="0"/>
              <a:t>We’re on our way up to the moon</a:t>
            </a:r>
          </a:p>
          <a:p>
            <a:pPr>
              <a:defRPr/>
            </a:pPr>
            <a:endParaRPr lang="en-GB" sz="1200" dirty="0"/>
          </a:p>
          <a:p>
            <a:pPr marL="0" indent="0">
              <a:buNone/>
              <a:defRPr/>
            </a:pPr>
            <a:endParaRPr lang="en-GB" sz="1200" dirty="0" smtClean="0"/>
          </a:p>
          <a:p>
            <a:pPr marL="0" indent="0" algn="r">
              <a:buNone/>
              <a:defRPr/>
            </a:pPr>
            <a:r>
              <a:rPr lang="en-GB" dirty="0">
                <a:solidFill>
                  <a:srgbClr val="FF0000"/>
                </a:solidFill>
              </a:rPr>
              <a:t>Click for next slide</a:t>
            </a:r>
          </a:p>
          <a:p>
            <a:pPr marL="0" indent="0">
              <a:buNone/>
              <a:defRPr/>
            </a:pPr>
            <a:endParaRPr lang="en-GB" dirty="0">
              <a:solidFill>
                <a:srgbClr val="FF0000"/>
              </a:solidFill>
            </a:endParaRPr>
          </a:p>
        </p:txBody>
      </p:sp>
      <p:pic>
        <p:nvPicPr>
          <p:cNvPr id="2" name="01 Michael Collins performance trac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191000" y="1219200"/>
            <a:ext cx="609600" cy="609600"/>
          </a:xfrm>
          <a:prstGeom prst="rect">
            <a:avLst/>
          </a:prstGeom>
        </p:spPr>
      </p:pic>
    </p:spTree>
    <p:extLst>
      <p:ext uri="{BB962C8B-B14F-4D97-AF65-F5344CB8AC3E}">
        <p14:creationId xmlns:p14="http://schemas.microsoft.com/office/powerpoint/2010/main" val="10479826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endParaRPr lang="en-GB" altLang="en-US" smtClean="0"/>
          </a:p>
        </p:txBody>
      </p:sp>
      <p:sp>
        <p:nvSpPr>
          <p:cNvPr id="4099" name="Content Placeholder 2"/>
          <p:cNvSpPr>
            <a:spLocks noGrp="1"/>
          </p:cNvSpPr>
          <p:nvPr>
            <p:ph idx="1"/>
          </p:nvPr>
        </p:nvSpPr>
        <p:spPr>
          <a:xfrm>
            <a:off x="457200" y="1600200"/>
            <a:ext cx="8229600" cy="5105400"/>
          </a:xfrm>
        </p:spPr>
        <p:txBody>
          <a:bodyPr>
            <a:normAutofit/>
          </a:bodyPr>
          <a:lstStyle/>
          <a:p>
            <a:pPr marL="0" indent="0">
              <a:buFontTx/>
              <a:buNone/>
            </a:pPr>
            <a:r>
              <a:rPr lang="en-GB" altLang="en-US" dirty="0" smtClean="0"/>
              <a:t>Soaring</a:t>
            </a:r>
          </a:p>
          <a:p>
            <a:pPr marL="0" indent="0">
              <a:buFontTx/>
              <a:buNone/>
            </a:pPr>
            <a:r>
              <a:rPr lang="en-GB" altLang="en-US" dirty="0" smtClean="0"/>
              <a:t>Through the clouds with Neil and Buzz</a:t>
            </a:r>
          </a:p>
          <a:p>
            <a:pPr marL="0" indent="0">
              <a:buFontTx/>
              <a:buNone/>
            </a:pPr>
            <a:r>
              <a:rPr lang="en-GB" altLang="en-US" dirty="0" smtClean="0"/>
              <a:t>In the capsule just the three of us</a:t>
            </a:r>
          </a:p>
          <a:p>
            <a:pPr marL="0" indent="0">
              <a:buFontTx/>
              <a:buNone/>
            </a:pPr>
            <a:r>
              <a:rPr lang="en-GB" altLang="en-US" dirty="0" smtClean="0"/>
              <a:t>We’re headed up to the moon</a:t>
            </a:r>
          </a:p>
          <a:p>
            <a:pPr marL="0" indent="0">
              <a:buFontTx/>
              <a:buNone/>
            </a:pPr>
            <a:r>
              <a:rPr lang="en-GB" altLang="en-US" dirty="0" smtClean="0"/>
              <a:t> </a:t>
            </a:r>
          </a:p>
          <a:p>
            <a:pPr marL="0" indent="0">
              <a:buFontTx/>
              <a:buNone/>
            </a:pPr>
            <a:r>
              <a:rPr lang="en-GB" altLang="en-US" dirty="0" smtClean="0"/>
              <a:t>Instrumental section</a:t>
            </a:r>
          </a:p>
          <a:p>
            <a:pPr marL="0" indent="0">
              <a:buFontTx/>
              <a:buNone/>
            </a:pPr>
            <a:endParaRPr lang="en-GB" altLang="en-US" dirty="0" smtClean="0"/>
          </a:p>
          <a:p>
            <a:pPr marL="0" indent="0">
              <a:buNone/>
            </a:pPr>
            <a:r>
              <a:rPr lang="en-GB" altLang="en-US" dirty="0" smtClean="0"/>
              <a:t>						</a:t>
            </a:r>
            <a:r>
              <a:rPr lang="en-GB" altLang="en-US" sz="2400" dirty="0" smtClean="0"/>
              <a:t> </a:t>
            </a:r>
            <a:r>
              <a:rPr lang="en-GB" sz="2400" dirty="0">
                <a:solidFill>
                  <a:srgbClr val="FF0000"/>
                </a:solidFill>
              </a:rPr>
              <a:t>Click for next slide</a:t>
            </a:r>
          </a:p>
          <a:p>
            <a:pPr marL="0" indent="0">
              <a:buFontTx/>
              <a:buNone/>
            </a:pPr>
            <a:endParaRPr lang="en-GB" altLang="en-US" dirty="0" smtClean="0"/>
          </a:p>
        </p:txBody>
      </p:sp>
      <p:pic>
        <p:nvPicPr>
          <p:cNvPr id="4100" name="Picture 2" descr="C:\Users\HMS\AppData\Local\Microsoft\Windows\Temporary Internet Files\Content.IE5\RUOXY39A\rocket[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1952" y="304800"/>
            <a:ext cx="19031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D:\OneDrive - Hampshire County Council\Documents\HMS\clipart\Man on the moon\trump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5181600"/>
            <a:ext cx="2033587" cy="130730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D:\OneDrive - Hampshire County Council\Documents\HMS\clipart\Man on the moon\trombo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8945" y="5069681"/>
            <a:ext cx="3219450" cy="1419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3878543"/>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endParaRPr lang="en-GB" altLang="en-US" smtClean="0"/>
          </a:p>
        </p:txBody>
      </p:sp>
      <p:sp>
        <p:nvSpPr>
          <p:cNvPr id="3" name="Content Placeholder 2"/>
          <p:cNvSpPr>
            <a:spLocks noGrp="1"/>
          </p:cNvSpPr>
          <p:nvPr>
            <p:ph idx="1"/>
          </p:nvPr>
        </p:nvSpPr>
        <p:spPr/>
        <p:txBody>
          <a:bodyPr/>
          <a:lstStyle/>
          <a:p>
            <a:pPr marL="0" indent="0">
              <a:buFontTx/>
              <a:buNone/>
              <a:defRPr/>
            </a:pPr>
            <a:r>
              <a:rPr lang="en-GB" dirty="0" smtClean="0"/>
              <a:t>Touch down</a:t>
            </a:r>
          </a:p>
          <a:p>
            <a:pPr marL="0" indent="0">
              <a:buFontTx/>
              <a:buNone/>
              <a:defRPr/>
            </a:pPr>
            <a:r>
              <a:rPr lang="en-GB" dirty="0" smtClean="0"/>
              <a:t>Now its time for some for moon walking</a:t>
            </a:r>
          </a:p>
          <a:p>
            <a:pPr marL="0" indent="0">
              <a:buFontTx/>
              <a:buNone/>
              <a:defRPr/>
            </a:pPr>
            <a:r>
              <a:rPr lang="en-GB" dirty="0" smtClean="0"/>
              <a:t>Neil goes first and does the talking</a:t>
            </a:r>
          </a:p>
          <a:p>
            <a:pPr marL="0" indent="0">
              <a:buFontTx/>
              <a:buNone/>
              <a:defRPr/>
            </a:pPr>
            <a:r>
              <a:rPr lang="en-GB" dirty="0" smtClean="0"/>
              <a:t>My friends are walking on the moon</a:t>
            </a:r>
          </a:p>
          <a:p>
            <a:pPr marL="0" indent="0">
              <a:buFontTx/>
              <a:buNone/>
              <a:defRPr/>
            </a:pPr>
            <a:r>
              <a:rPr lang="en-GB" dirty="0" smtClean="0"/>
              <a:t> </a:t>
            </a:r>
          </a:p>
          <a:p>
            <a:pPr marL="0" indent="0">
              <a:buFontTx/>
              <a:buNone/>
              <a:defRPr/>
            </a:pPr>
            <a:r>
              <a:rPr lang="en-GB" dirty="0" smtClean="0"/>
              <a:t>Instrumental section</a:t>
            </a:r>
          </a:p>
          <a:p>
            <a:pPr marL="0" indent="0">
              <a:buFontTx/>
              <a:buNone/>
              <a:defRPr/>
            </a:pPr>
            <a:r>
              <a:rPr lang="en-GB" dirty="0" smtClean="0"/>
              <a:t> </a:t>
            </a:r>
          </a:p>
          <a:p>
            <a:pPr>
              <a:defRPr/>
            </a:pPr>
            <a:endParaRPr lang="en-GB" dirty="0" smtClean="0"/>
          </a:p>
          <a:p>
            <a:pPr marL="0" indent="0">
              <a:buFontTx/>
              <a:buNone/>
              <a:defRPr/>
            </a:pPr>
            <a:endParaRPr lang="en-GB" dirty="0"/>
          </a:p>
        </p:txBody>
      </p:sp>
      <p:pic>
        <p:nvPicPr>
          <p:cNvPr id="5124" name="Picture 4" descr="C:\Users\HMS\AppData\Local\Microsoft\Windows\Temporary Internet Files\Content.IE5\NW881NY8\cartoon-astronaut-00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6201" y="0"/>
            <a:ext cx="1927799"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D:\OneDrive - Hampshire County Council\Documents\HMS\clipart\Man on the moon\trombo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5105400"/>
            <a:ext cx="3219450" cy="14192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D:\OneDrive - Hampshire County Council\Documents\HMS\clipart\Man on the moon\trumpe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5181600"/>
            <a:ext cx="2033587" cy="130730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096000" y="5815012"/>
            <a:ext cx="2590800" cy="369332"/>
          </a:xfrm>
          <a:prstGeom prst="rect">
            <a:avLst/>
          </a:prstGeom>
        </p:spPr>
        <p:txBody>
          <a:bodyPr wrap="square">
            <a:spAutoFit/>
          </a:bodyPr>
          <a:lstStyle/>
          <a:p>
            <a:r>
              <a:rPr lang="en-GB" dirty="0">
                <a:solidFill>
                  <a:srgbClr val="FF0000"/>
                </a:solidFill>
              </a:rPr>
              <a:t>Click for next slide</a:t>
            </a:r>
          </a:p>
        </p:txBody>
      </p:sp>
    </p:spTree>
    <p:extLst>
      <p:ext uri="{BB962C8B-B14F-4D97-AF65-F5344CB8AC3E}">
        <p14:creationId xmlns:p14="http://schemas.microsoft.com/office/powerpoint/2010/main" val="1273401273"/>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GB" altLang="en-US" smtClean="0"/>
          </a:p>
        </p:txBody>
      </p:sp>
      <p:sp>
        <p:nvSpPr>
          <p:cNvPr id="3" name="Content Placeholder 2"/>
          <p:cNvSpPr>
            <a:spLocks noGrp="1"/>
          </p:cNvSpPr>
          <p:nvPr>
            <p:ph idx="1"/>
          </p:nvPr>
        </p:nvSpPr>
        <p:spPr/>
        <p:txBody>
          <a:bodyPr>
            <a:normAutofit lnSpcReduction="10000"/>
          </a:bodyPr>
          <a:lstStyle/>
          <a:p>
            <a:pPr marL="0" indent="0">
              <a:buFontTx/>
              <a:buNone/>
              <a:defRPr/>
            </a:pPr>
            <a:r>
              <a:rPr lang="en-GB" dirty="0" smtClean="0"/>
              <a:t>Get home</a:t>
            </a:r>
          </a:p>
          <a:p>
            <a:pPr marL="0" indent="0">
              <a:buFontTx/>
              <a:buNone/>
              <a:defRPr/>
            </a:pPr>
            <a:r>
              <a:rPr lang="en-GB" dirty="0" smtClean="0"/>
              <a:t>See the crowds and they are cheering</a:t>
            </a:r>
          </a:p>
          <a:p>
            <a:pPr marL="0" indent="0">
              <a:buFontTx/>
              <a:buNone/>
              <a:defRPr/>
            </a:pPr>
            <a:r>
              <a:rPr lang="en-GB" dirty="0" smtClean="0"/>
              <a:t>I only had the job of steering</a:t>
            </a:r>
          </a:p>
          <a:p>
            <a:pPr marL="0" indent="0">
              <a:buFontTx/>
              <a:buNone/>
              <a:defRPr/>
            </a:pPr>
            <a:r>
              <a:rPr lang="en-GB" dirty="0" smtClean="0"/>
              <a:t>While Neil and Buzz walked on the moon</a:t>
            </a:r>
          </a:p>
          <a:p>
            <a:pPr>
              <a:defRPr/>
            </a:pPr>
            <a:endParaRPr lang="en-GB" dirty="0" smtClean="0"/>
          </a:p>
          <a:p>
            <a:pPr marL="0" indent="0">
              <a:buFontTx/>
              <a:buNone/>
              <a:defRPr/>
            </a:pPr>
            <a:r>
              <a:rPr lang="en-GB" dirty="0" smtClean="0"/>
              <a:t>Instrumental  ending</a:t>
            </a:r>
          </a:p>
          <a:p>
            <a:pPr marL="0" indent="0">
              <a:buFontTx/>
              <a:buNone/>
              <a:defRPr/>
            </a:pPr>
            <a:endParaRPr lang="en-GB" dirty="0"/>
          </a:p>
          <a:p>
            <a:pPr marL="0" indent="0">
              <a:buFontTx/>
              <a:buNone/>
              <a:defRPr/>
            </a:pPr>
            <a:r>
              <a:rPr lang="en-GB" dirty="0"/>
              <a:t> </a:t>
            </a:r>
            <a:r>
              <a:rPr lang="en-GB" dirty="0" smtClean="0"/>
              <a:t>                                                                   THE END</a:t>
            </a:r>
          </a:p>
          <a:p>
            <a:pPr marL="0" indent="0">
              <a:buFontTx/>
              <a:buNone/>
              <a:defRPr/>
            </a:pPr>
            <a:endParaRPr lang="en-GB" dirty="0"/>
          </a:p>
        </p:txBody>
      </p:sp>
      <p:pic>
        <p:nvPicPr>
          <p:cNvPr id="6148" name="Picture 2" descr="C:\Users\HMS\AppData\Local\Microsoft\Windows\Temporary Internet Files\Content.IE5\UBNMHRSQ\cheer-clip-ar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381000"/>
            <a:ext cx="196905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D:\OneDrive - Hampshire County Council\Documents\HMS\clipart\Man on the moon\trump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5181600"/>
            <a:ext cx="2033587" cy="130730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D:\OneDrive - Hampshire County Council\Documents\HMS\clipart\Man on the moon\trombo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5125640"/>
            <a:ext cx="3219450" cy="1419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9836504"/>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381000"/>
            <a:ext cx="8229600" cy="1202139"/>
          </a:xfrm>
        </p:spPr>
        <p:txBody>
          <a:bodyPr>
            <a:normAutofit fontScale="90000"/>
          </a:bodyPr>
          <a:lstStyle/>
          <a:p>
            <a:r>
              <a:rPr lang="en-GB" altLang="en-US" dirty="0" smtClean="0"/>
              <a:t/>
            </a:r>
            <a:br>
              <a:rPr lang="en-GB" altLang="en-US" dirty="0" smtClean="0"/>
            </a:br>
            <a:r>
              <a:rPr lang="en-GB" altLang="en-US" dirty="0"/>
              <a:t/>
            </a:r>
            <a:br>
              <a:rPr lang="en-GB" altLang="en-US" dirty="0"/>
            </a:br>
            <a:r>
              <a:rPr lang="en-GB" altLang="en-US" dirty="0" smtClean="0"/>
              <a:t/>
            </a:r>
            <a:br>
              <a:rPr lang="en-GB" altLang="en-US" dirty="0" smtClean="0"/>
            </a:br>
            <a:r>
              <a:rPr lang="en-GB" altLang="en-US" b="1" dirty="0" smtClean="0">
                <a:solidFill>
                  <a:schemeClr val="tx2">
                    <a:lumMod val="50000"/>
                  </a:schemeClr>
                </a:solidFill>
                <a:latin typeface="+mn-lt"/>
              </a:rPr>
              <a:t>Put</a:t>
            </a:r>
            <a:r>
              <a:rPr lang="en-GB" altLang="en-US" b="1" dirty="0" smtClean="0">
                <a:solidFill>
                  <a:schemeClr val="tx2">
                    <a:lumMod val="50000"/>
                  </a:schemeClr>
                </a:solidFill>
              </a:rPr>
              <a:t> on a show!</a:t>
            </a:r>
            <a:r>
              <a:rPr lang="en-GB" altLang="en-US" dirty="0" smtClean="0"/>
              <a:t/>
            </a:r>
            <a:br>
              <a:rPr lang="en-GB" altLang="en-US" dirty="0" smtClean="0"/>
            </a:br>
            <a:r>
              <a:rPr lang="en-GB" altLang="en-US" dirty="0" smtClean="0"/>
              <a:t/>
            </a:r>
            <a:br>
              <a:rPr lang="en-GB" altLang="en-US" dirty="0" smtClean="0"/>
            </a:br>
            <a:r>
              <a:rPr lang="en-GB" altLang="en-US" dirty="0" smtClean="0"/>
              <a:t/>
            </a:r>
            <a:br>
              <a:rPr lang="en-GB" altLang="en-US" dirty="0" smtClean="0"/>
            </a:br>
            <a:r>
              <a:rPr lang="en-GB" altLang="en-US" dirty="0" smtClean="0"/>
              <a:t/>
            </a:r>
            <a:br>
              <a:rPr lang="en-GB" altLang="en-US" dirty="0" smtClean="0"/>
            </a:br>
            <a:endParaRPr lang="en-GB" altLang="en-US" dirty="0" smtClean="0"/>
          </a:p>
        </p:txBody>
      </p:sp>
      <p:sp>
        <p:nvSpPr>
          <p:cNvPr id="3" name="Content Placeholder 2"/>
          <p:cNvSpPr>
            <a:spLocks noGrp="1"/>
          </p:cNvSpPr>
          <p:nvPr>
            <p:ph idx="1"/>
          </p:nvPr>
        </p:nvSpPr>
        <p:spPr>
          <a:xfrm>
            <a:off x="304800" y="1179245"/>
            <a:ext cx="8229600" cy="5678755"/>
          </a:xfrm>
        </p:spPr>
        <p:txBody>
          <a:bodyPr>
            <a:normAutofit fontScale="92500" lnSpcReduction="10000"/>
          </a:bodyPr>
          <a:lstStyle/>
          <a:p>
            <a:pPr>
              <a:defRPr/>
            </a:pPr>
            <a:endParaRPr lang="en-GB" sz="1400" dirty="0"/>
          </a:p>
          <a:p>
            <a:pPr marL="0" indent="0">
              <a:buNone/>
              <a:defRPr/>
            </a:pPr>
            <a:r>
              <a:rPr lang="en-GB" sz="2800" b="1" dirty="0" smtClean="0"/>
              <a:t>Can you create your own performance of the song?</a:t>
            </a:r>
          </a:p>
          <a:p>
            <a:pPr marL="0" indent="0">
              <a:buNone/>
              <a:defRPr/>
            </a:pPr>
            <a:endParaRPr lang="en-GB" sz="2800" b="1" dirty="0" smtClean="0"/>
          </a:p>
          <a:p>
            <a:pPr marL="0" indent="0">
              <a:buNone/>
              <a:defRPr/>
            </a:pPr>
            <a:r>
              <a:rPr lang="en-GB" sz="2800" b="1" dirty="0" smtClean="0"/>
              <a:t>What could you do?</a:t>
            </a:r>
          </a:p>
          <a:p>
            <a:pPr>
              <a:defRPr/>
            </a:pPr>
            <a:r>
              <a:rPr lang="en-GB" sz="2800" dirty="0" smtClean="0"/>
              <a:t>Learn to sing part or all of the song from memory</a:t>
            </a:r>
          </a:p>
          <a:p>
            <a:pPr>
              <a:defRPr/>
            </a:pPr>
            <a:r>
              <a:rPr lang="en-GB" sz="2800" dirty="0" smtClean="0"/>
              <a:t>Mime playing the instruments when singing and in the instrumental sections</a:t>
            </a:r>
          </a:p>
          <a:p>
            <a:pPr>
              <a:defRPr/>
            </a:pPr>
            <a:r>
              <a:rPr lang="en-GB" sz="2800" dirty="0" smtClean="0"/>
              <a:t>Create actions or a dance to go with the song</a:t>
            </a:r>
          </a:p>
          <a:p>
            <a:pPr>
              <a:defRPr/>
            </a:pPr>
            <a:r>
              <a:rPr lang="en-GB" sz="2800" dirty="0" smtClean="0"/>
              <a:t>Create some words to go with the tune played on the trumpet and trombone in the instrumental section</a:t>
            </a:r>
          </a:p>
          <a:p>
            <a:pPr marL="0" indent="0">
              <a:buNone/>
              <a:defRPr/>
            </a:pPr>
            <a:endParaRPr lang="en-GB" sz="2800" b="1" dirty="0"/>
          </a:p>
          <a:p>
            <a:pPr marL="0" indent="0">
              <a:buNone/>
              <a:defRPr/>
            </a:pPr>
            <a:r>
              <a:rPr lang="en-GB" sz="2800" b="1" dirty="0" smtClean="0"/>
              <a:t>Rehearse your performance until it is the best it can be then perform it to someone and/ or record it and send it to your relatives and friends to cheer them up</a:t>
            </a:r>
            <a:endParaRPr lang="en-GB" sz="2800" b="1" dirty="0"/>
          </a:p>
        </p:txBody>
      </p:sp>
      <p:pic>
        <p:nvPicPr>
          <p:cNvPr id="1026" name="Picture 2" descr="D:\OneDrive - Hampshire County Council\Documents\HMS\clipart\children dancing.jpg"/>
          <p:cNvPicPr>
            <a:picLocks noChangeAspect="1" noChangeArrowheads="1"/>
          </p:cNvPicPr>
          <p:nvPr/>
        </p:nvPicPr>
        <p:blipFill rotWithShape="1">
          <a:blip r:embed="rId3">
            <a:extLst>
              <a:ext uri="{28A0092B-C50C-407E-A947-70E740481C1C}">
                <a14:useLocalDpi xmlns:a14="http://schemas.microsoft.com/office/drawing/2010/main" val="0"/>
              </a:ext>
            </a:extLst>
          </a:blip>
          <a:srcRect t="13887" b="18873"/>
          <a:stretch/>
        </p:blipFill>
        <p:spPr bwMode="auto">
          <a:xfrm>
            <a:off x="6172200" y="214647"/>
            <a:ext cx="2590800" cy="118485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OneDrive - Hampshire County Council\Documents\HMS\clipart\children dancing.jpg"/>
          <p:cNvPicPr>
            <a:picLocks noChangeAspect="1" noChangeArrowheads="1"/>
          </p:cNvPicPr>
          <p:nvPr/>
        </p:nvPicPr>
        <p:blipFill rotWithShape="1">
          <a:blip r:embed="rId3">
            <a:extLst>
              <a:ext uri="{28A0092B-C50C-407E-A947-70E740481C1C}">
                <a14:useLocalDpi xmlns:a14="http://schemas.microsoft.com/office/drawing/2010/main" val="0"/>
              </a:ext>
            </a:extLst>
          </a:blip>
          <a:srcRect t="13887" b="18873"/>
          <a:stretch/>
        </p:blipFill>
        <p:spPr bwMode="auto">
          <a:xfrm>
            <a:off x="304800" y="248991"/>
            <a:ext cx="2590800" cy="1184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5324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0"/>
                                        <p:tgtEl>
                                          <p:spTgt spid="3">
                                            <p:txEl>
                                              <p:pRg st="9" end="9"/>
                                            </p:txEl>
                                          </p:spTgt>
                                        </p:tgtEl>
                                      </p:cBhvr>
                                    </p:animEffect>
                                    <p:anim calcmode="lin" valueType="num">
                                      <p:cBhvr>
                                        <p:cTn id="5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pPr algn="l"/>
            <a:r>
              <a:rPr lang="en-GB" altLang="en-US" dirty="0" smtClean="0"/>
              <a:t>Michael Collins</a:t>
            </a:r>
            <a:br>
              <a:rPr lang="en-GB" altLang="en-US" dirty="0" smtClean="0"/>
            </a:br>
            <a:r>
              <a:rPr lang="en-GB" altLang="en-US" sz="1800" dirty="0" smtClean="0"/>
              <a:t>Click this icon to sing with someone else</a:t>
            </a:r>
            <a:r>
              <a:rPr lang="en-GB" altLang="en-US" sz="1600" dirty="0" smtClean="0"/>
              <a:t>	</a:t>
            </a:r>
            <a:r>
              <a:rPr lang="en-GB" altLang="en-US" dirty="0"/>
              <a:t> </a:t>
            </a:r>
            <a:r>
              <a:rPr lang="en-GB" altLang="en-US" dirty="0" smtClean="0"/>
              <a:t>	</a:t>
            </a:r>
            <a:r>
              <a:rPr lang="en-GB" altLang="en-US" sz="1800" dirty="0" smtClean="0"/>
              <a:t>Click </a:t>
            </a:r>
            <a:r>
              <a:rPr lang="en-GB" altLang="en-US" sz="1800" dirty="0"/>
              <a:t>this icon to sing </a:t>
            </a:r>
            <a:r>
              <a:rPr lang="en-GB" altLang="en-US" sz="1800" dirty="0" smtClean="0"/>
              <a:t>on your own</a:t>
            </a:r>
            <a:r>
              <a:rPr lang="en-GB" altLang="en-US" dirty="0" smtClean="0"/>
              <a:t/>
            </a:r>
            <a:br>
              <a:rPr lang="en-GB" altLang="en-US" dirty="0" smtClean="0"/>
            </a:br>
            <a:endParaRPr lang="en-GB" altLang="en-US" dirty="0" smtClean="0"/>
          </a:p>
        </p:txBody>
      </p:sp>
      <p:sp>
        <p:nvSpPr>
          <p:cNvPr id="3" name="Content Placeholder 2"/>
          <p:cNvSpPr>
            <a:spLocks noGrp="1"/>
          </p:cNvSpPr>
          <p:nvPr>
            <p:ph idx="1"/>
          </p:nvPr>
        </p:nvSpPr>
        <p:spPr>
          <a:xfrm>
            <a:off x="457200" y="1400334"/>
            <a:ext cx="8229600" cy="5454447"/>
          </a:xfrm>
        </p:spPr>
        <p:txBody>
          <a:bodyPr>
            <a:normAutofit fontScale="85000" lnSpcReduction="20000"/>
          </a:bodyPr>
          <a:lstStyle/>
          <a:p>
            <a:pPr marL="0" indent="0">
              <a:buFontTx/>
              <a:buNone/>
              <a:defRPr/>
            </a:pPr>
            <a:r>
              <a:rPr lang="en-GB" sz="1600" dirty="0" smtClean="0"/>
              <a:t>Ten</a:t>
            </a:r>
            <a:r>
              <a:rPr lang="en-GB" sz="1600" dirty="0"/>
              <a:t>, nine, </a:t>
            </a:r>
          </a:p>
          <a:p>
            <a:pPr marL="0" indent="0">
              <a:buFontTx/>
              <a:buNone/>
              <a:defRPr/>
            </a:pPr>
            <a:r>
              <a:rPr lang="en-GB" sz="1600" dirty="0"/>
              <a:t>Eight, seven, six, five, four, three, two, one</a:t>
            </a:r>
          </a:p>
          <a:p>
            <a:pPr marL="0" indent="0">
              <a:buFontTx/>
              <a:buNone/>
              <a:defRPr/>
            </a:pPr>
            <a:r>
              <a:rPr lang="en-GB" sz="1600" dirty="0"/>
              <a:t>Count down to take off, it has just begun</a:t>
            </a:r>
          </a:p>
          <a:p>
            <a:pPr marL="0" indent="0">
              <a:buFontTx/>
              <a:buNone/>
              <a:defRPr/>
            </a:pPr>
            <a:r>
              <a:rPr lang="en-GB" sz="1600" dirty="0"/>
              <a:t>We’re on our way up to the </a:t>
            </a:r>
            <a:r>
              <a:rPr lang="en-GB" sz="1600" dirty="0" smtClean="0"/>
              <a:t>moon</a:t>
            </a:r>
          </a:p>
          <a:p>
            <a:pPr marL="0" indent="0">
              <a:buFontTx/>
              <a:buNone/>
              <a:defRPr/>
            </a:pPr>
            <a:endParaRPr lang="en-GB" sz="1600" dirty="0"/>
          </a:p>
          <a:p>
            <a:pPr marL="0" indent="0">
              <a:buFontTx/>
              <a:buNone/>
            </a:pPr>
            <a:r>
              <a:rPr lang="en-GB" altLang="en-US" sz="1600" dirty="0"/>
              <a:t>Soaring</a:t>
            </a:r>
          </a:p>
          <a:p>
            <a:pPr marL="0" indent="0">
              <a:buFontTx/>
              <a:buNone/>
            </a:pPr>
            <a:r>
              <a:rPr lang="en-GB" altLang="en-US" sz="1600" dirty="0"/>
              <a:t>Through the clouds with Neil and Buzz</a:t>
            </a:r>
          </a:p>
          <a:p>
            <a:pPr marL="0" indent="0">
              <a:buFontTx/>
              <a:buNone/>
            </a:pPr>
            <a:r>
              <a:rPr lang="en-GB" altLang="en-US" sz="1600" dirty="0"/>
              <a:t>In the capsule just the three of us</a:t>
            </a:r>
          </a:p>
          <a:p>
            <a:pPr marL="0" indent="0">
              <a:buFontTx/>
              <a:buNone/>
            </a:pPr>
            <a:r>
              <a:rPr lang="en-GB" altLang="en-US" sz="1600" dirty="0"/>
              <a:t>We’re headed up to the </a:t>
            </a:r>
            <a:r>
              <a:rPr lang="en-GB" altLang="en-US" sz="1600" dirty="0" smtClean="0"/>
              <a:t>moon</a:t>
            </a:r>
          </a:p>
          <a:p>
            <a:pPr marL="0" indent="0">
              <a:buFontTx/>
              <a:buNone/>
            </a:pPr>
            <a:endParaRPr lang="en-GB" altLang="en-US" sz="1600" dirty="0" smtClean="0"/>
          </a:p>
          <a:p>
            <a:pPr marL="0" indent="0">
              <a:buFontTx/>
              <a:buNone/>
            </a:pPr>
            <a:r>
              <a:rPr lang="en-GB" altLang="en-US" sz="1600" dirty="0" smtClean="0"/>
              <a:t>Instrumental section</a:t>
            </a:r>
          </a:p>
          <a:p>
            <a:pPr marL="0" indent="0">
              <a:buFontTx/>
              <a:buNone/>
            </a:pPr>
            <a:endParaRPr lang="en-GB" altLang="en-US" sz="1600" dirty="0"/>
          </a:p>
          <a:p>
            <a:pPr marL="0" indent="0">
              <a:buFontTx/>
              <a:buNone/>
              <a:defRPr/>
            </a:pPr>
            <a:r>
              <a:rPr lang="en-GB" sz="1600" dirty="0"/>
              <a:t>Touch down</a:t>
            </a:r>
          </a:p>
          <a:p>
            <a:pPr marL="0" indent="0">
              <a:buFontTx/>
              <a:buNone/>
              <a:defRPr/>
            </a:pPr>
            <a:r>
              <a:rPr lang="en-GB" sz="1600" dirty="0"/>
              <a:t>Now its time for some for moon walking</a:t>
            </a:r>
          </a:p>
          <a:p>
            <a:pPr marL="0" indent="0">
              <a:buFontTx/>
              <a:buNone/>
              <a:defRPr/>
            </a:pPr>
            <a:r>
              <a:rPr lang="en-GB" sz="1600" dirty="0"/>
              <a:t>Neil goes first and does the talking</a:t>
            </a:r>
          </a:p>
          <a:p>
            <a:pPr marL="0" indent="0">
              <a:buFontTx/>
              <a:buNone/>
              <a:defRPr/>
            </a:pPr>
            <a:r>
              <a:rPr lang="en-GB" sz="1600" dirty="0"/>
              <a:t>My friends are walking on the moon</a:t>
            </a:r>
          </a:p>
          <a:p>
            <a:pPr marL="0" indent="0">
              <a:buFontTx/>
              <a:buNone/>
              <a:defRPr/>
            </a:pPr>
            <a:r>
              <a:rPr lang="en-GB" sz="1600" dirty="0"/>
              <a:t> </a:t>
            </a:r>
          </a:p>
          <a:p>
            <a:pPr marL="0" indent="0">
              <a:buFontTx/>
              <a:buNone/>
              <a:defRPr/>
            </a:pPr>
            <a:r>
              <a:rPr lang="en-GB" sz="1600" dirty="0"/>
              <a:t>Instrumental </a:t>
            </a:r>
            <a:r>
              <a:rPr lang="en-GB" sz="1600" dirty="0" smtClean="0"/>
              <a:t>section</a:t>
            </a:r>
          </a:p>
          <a:p>
            <a:pPr marL="0" indent="0">
              <a:buFontTx/>
              <a:buNone/>
              <a:defRPr/>
            </a:pPr>
            <a:endParaRPr lang="en-GB" sz="1600" dirty="0" smtClean="0"/>
          </a:p>
          <a:p>
            <a:pPr marL="0" indent="0">
              <a:buFontTx/>
              <a:buNone/>
              <a:defRPr/>
            </a:pPr>
            <a:r>
              <a:rPr lang="en-GB" sz="1600" dirty="0"/>
              <a:t>Get home</a:t>
            </a:r>
          </a:p>
          <a:p>
            <a:pPr marL="0" indent="0">
              <a:buFontTx/>
              <a:buNone/>
              <a:defRPr/>
            </a:pPr>
            <a:r>
              <a:rPr lang="en-GB" sz="1600" dirty="0"/>
              <a:t>See the crowds and they are cheering</a:t>
            </a:r>
          </a:p>
          <a:p>
            <a:pPr marL="0" indent="0">
              <a:buFontTx/>
              <a:buNone/>
              <a:defRPr/>
            </a:pPr>
            <a:r>
              <a:rPr lang="en-GB" sz="1600" dirty="0"/>
              <a:t>I only had the job of steering</a:t>
            </a:r>
          </a:p>
          <a:p>
            <a:pPr marL="0" indent="0">
              <a:buFontTx/>
              <a:buNone/>
              <a:defRPr/>
            </a:pPr>
            <a:r>
              <a:rPr lang="en-GB" sz="1600" dirty="0"/>
              <a:t>While Neil and Buzz walked on the moon</a:t>
            </a:r>
          </a:p>
          <a:p>
            <a:pPr>
              <a:defRPr/>
            </a:pPr>
            <a:endParaRPr lang="en-GB" sz="1600" dirty="0"/>
          </a:p>
          <a:p>
            <a:pPr marL="0" indent="0">
              <a:buFontTx/>
              <a:buNone/>
              <a:defRPr/>
            </a:pPr>
            <a:r>
              <a:rPr lang="en-GB" sz="1600" dirty="0"/>
              <a:t>Instrumental  ending</a:t>
            </a:r>
          </a:p>
          <a:p>
            <a:pPr marL="0" indent="0">
              <a:buFontTx/>
              <a:buNone/>
              <a:defRPr/>
            </a:pPr>
            <a:endParaRPr lang="en-GB" sz="1600" dirty="0"/>
          </a:p>
          <a:p>
            <a:pPr marL="0" indent="0">
              <a:buFontTx/>
              <a:buNone/>
            </a:pPr>
            <a:endParaRPr lang="en-GB" altLang="en-US" sz="1600" dirty="0"/>
          </a:p>
          <a:p>
            <a:pPr marL="0" indent="0">
              <a:buFontTx/>
              <a:buNone/>
              <a:defRPr/>
            </a:pPr>
            <a:endParaRPr lang="en-GB" sz="1600" dirty="0" smtClean="0"/>
          </a:p>
          <a:p>
            <a:pPr marL="0" indent="0">
              <a:buFontTx/>
              <a:buNone/>
              <a:defRPr/>
            </a:pPr>
            <a:endParaRPr lang="en-GB" sz="1600" dirty="0"/>
          </a:p>
          <a:p>
            <a:pPr>
              <a:defRPr/>
            </a:pPr>
            <a:endParaRPr lang="en-GB" sz="1200" dirty="0"/>
          </a:p>
          <a:p>
            <a:pPr>
              <a:defRPr/>
            </a:pPr>
            <a:endParaRPr lang="en-GB" sz="1200" dirty="0"/>
          </a:p>
        </p:txBody>
      </p:sp>
      <p:pic>
        <p:nvPicPr>
          <p:cNvPr id="2" name="01 Michael Collins performance trac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038600" y="838200"/>
            <a:ext cx="304800" cy="304800"/>
          </a:xfrm>
          <a:prstGeom prst="rect">
            <a:avLst/>
          </a:prstGeom>
        </p:spPr>
      </p:pic>
      <p:pic>
        <p:nvPicPr>
          <p:cNvPr id="4" name="02 Michael Collins backing track.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8077200" y="786685"/>
            <a:ext cx="304800" cy="304800"/>
          </a:xfrm>
          <a:prstGeom prst="rect">
            <a:avLst/>
          </a:prstGeom>
        </p:spPr>
      </p:pic>
      <p:pic>
        <p:nvPicPr>
          <p:cNvPr id="6" name="Picture 2" descr="C:\Users\HMS\AppData\Local\Microsoft\Windows\Temporary Internet Files\Content.IE5\RUOXY39A\rocket[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72301" y="2667000"/>
            <a:ext cx="83739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C:\Users\HMS\AppData\Local\Microsoft\Windows\Temporary Internet Files\Content.IE5\NW881NY8\cartoon-astronaut-006[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37399" y="3886200"/>
            <a:ext cx="907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C:\Users\HMS\AppData\Local\Microsoft\Windows\Temporary Internet Files\Content.IE5\UBNMHRSQ\cheer-clip-art[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60904" y="5257800"/>
            <a:ext cx="1260192"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D:\OneDrive - Hampshire County Council\Documents\HMS\clipart\Man on the moon\trumpet.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75493" y="3577593"/>
            <a:ext cx="492654" cy="31670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D:\OneDrive - Hampshire County Council\Documents\HMS\clipart\Man on the moon\trumpet.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81566" y="5099447"/>
            <a:ext cx="492654" cy="31670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D:\OneDrive - Hampshire County Council\Documents\HMS\clipart\Man on the moon\trumpet.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81566" y="6477000"/>
            <a:ext cx="492654" cy="31670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D:\OneDrive - Hampshire County Council\Documents\HMS\clipart\Man on the moon\trombone.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44016" y="3597498"/>
            <a:ext cx="718434" cy="31670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D:\OneDrive - Hampshire County Council\Documents\HMS\clipart\Man on the moon\trombone.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538039" y="5115059"/>
            <a:ext cx="718434" cy="31670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D:\OneDrive - Hampshire County Council\Documents\HMS\clipart\Man on the moon\trombone.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574220" y="6477000"/>
            <a:ext cx="718434" cy="316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30252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18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8187" fill="hold"/>
                                        <p:tgtEl>
                                          <p:spTgt spid="2"/>
                                        </p:tgtEl>
                                      </p:cBhvr>
                                    </p:cmd>
                                  </p:childTnLst>
                                </p:cTn>
                              </p:par>
                            </p:childTnLst>
                          </p:cTn>
                        </p:par>
                      </p:childTnLst>
                    </p:cTn>
                  </p:par>
                </p:childTnLst>
              </p:cTn>
              <p:nextCondLst>
                <p:cond evt="onClick" delay="0">
                  <p:tgtEl>
                    <p:spTgt spid="2"/>
                  </p:tgtEl>
                </p:cond>
              </p:nextCondLst>
            </p:seq>
            <p:audio>
              <p:cMediaNode vol="80000">
                <p:cTn id="13"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Got more time?  Let’s get creative!</a:t>
            </a:r>
            <a:endParaRPr lang="en-GB" b="1" dirty="0"/>
          </a:p>
        </p:txBody>
      </p:sp>
      <p:sp>
        <p:nvSpPr>
          <p:cNvPr id="3" name="Content Placeholder 2"/>
          <p:cNvSpPr>
            <a:spLocks noGrp="1"/>
          </p:cNvSpPr>
          <p:nvPr>
            <p:ph idx="1"/>
          </p:nvPr>
        </p:nvSpPr>
        <p:spPr>
          <a:xfrm>
            <a:off x="457200" y="1600200"/>
            <a:ext cx="8229600" cy="5181600"/>
          </a:xfrm>
        </p:spPr>
        <p:txBody>
          <a:bodyPr/>
          <a:lstStyle/>
          <a:p>
            <a:pPr marL="0" indent="0" algn="ctr">
              <a:buNone/>
            </a:pPr>
            <a:r>
              <a:rPr lang="en-GB" dirty="0" smtClean="0"/>
              <a:t>Can you make your own piece of </a:t>
            </a:r>
            <a:br>
              <a:rPr lang="en-GB" dirty="0" smtClean="0"/>
            </a:br>
            <a:r>
              <a:rPr lang="en-GB" dirty="0" smtClean="0"/>
              <a:t>music about the moon?</a:t>
            </a:r>
          </a:p>
          <a:p>
            <a:pPr marL="0" indent="0" algn="ctr">
              <a:buNone/>
            </a:pPr>
            <a:endParaRPr lang="en-GB" b="1" dirty="0"/>
          </a:p>
          <a:p>
            <a:pPr marL="0" indent="0" algn="ctr">
              <a:buNone/>
            </a:pPr>
            <a:r>
              <a:rPr lang="en-GB" b="1" dirty="0" smtClean="0"/>
              <a:t>What will it be like?</a:t>
            </a:r>
            <a:r>
              <a:rPr lang="en-GB" dirty="0" smtClean="0"/>
              <a:t/>
            </a:r>
            <a:br>
              <a:rPr lang="en-GB" dirty="0" smtClean="0"/>
            </a:br>
            <a:r>
              <a:rPr lang="en-GB" dirty="0" smtClean="0"/>
              <a:t>Start to plan your music by choosing some key words to describe what you want your music to be like e.g.</a:t>
            </a:r>
            <a:endParaRPr lang="en-GB" dirty="0"/>
          </a:p>
        </p:txBody>
      </p:sp>
      <p:sp>
        <p:nvSpPr>
          <p:cNvPr id="4" name="Rectangle 3"/>
          <p:cNvSpPr/>
          <p:nvPr/>
        </p:nvSpPr>
        <p:spPr>
          <a:xfrm rot="911973">
            <a:off x="1203661" y="5206992"/>
            <a:ext cx="3452040" cy="92333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Mysterious</a:t>
            </a:r>
            <a:endPar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Rectangle 4"/>
          <p:cNvSpPr/>
          <p:nvPr/>
        </p:nvSpPr>
        <p:spPr>
          <a:xfrm rot="1439690">
            <a:off x="6884119" y="5281314"/>
            <a:ext cx="1976888" cy="923330"/>
          </a:xfrm>
          <a:prstGeom prst="rect">
            <a:avLst/>
          </a:prstGeom>
          <a:noFill/>
        </p:spPr>
        <p:txBody>
          <a:bodyPr wrap="non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Quiet</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6" name="Rectangle 5"/>
          <p:cNvSpPr/>
          <p:nvPr/>
        </p:nvSpPr>
        <p:spPr>
          <a:xfrm rot="20312973">
            <a:off x="4585396" y="5338465"/>
            <a:ext cx="2287807" cy="923330"/>
          </a:xfrm>
          <a:prstGeom prst="rect">
            <a:avLst/>
          </a:prstGeom>
          <a:noFill/>
        </p:spPr>
        <p:txBody>
          <a:bodyPr wrap="none" lIns="91440" tIns="45720" rIns="91440" bIns="45720">
            <a:spAutoFit/>
          </a:bodyPr>
          <a:lstStyle/>
          <a:p>
            <a:pPr algn="ctr"/>
            <a:r>
              <a:rPr lang="en-US" sz="5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Spooky</a:t>
            </a:r>
            <a:endParaRPr lang="en-US" sz="5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8" name="Rectangle 7"/>
          <p:cNvSpPr/>
          <p:nvPr/>
        </p:nvSpPr>
        <p:spPr>
          <a:xfrm rot="19926565">
            <a:off x="123383" y="5729389"/>
            <a:ext cx="1593962"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Slow</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99014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344"/>
            <a:ext cx="8229600" cy="1143000"/>
          </a:xfrm>
        </p:spPr>
        <p:txBody>
          <a:bodyPr/>
          <a:lstStyle/>
          <a:p>
            <a:r>
              <a:rPr lang="en-GB" b="1" dirty="0" smtClean="0"/>
              <a:t>Find your sounds</a:t>
            </a:r>
            <a:endParaRPr lang="en-GB" b="1" dirty="0"/>
          </a:p>
        </p:txBody>
      </p:sp>
      <p:sp>
        <p:nvSpPr>
          <p:cNvPr id="3" name="Content Placeholder 2"/>
          <p:cNvSpPr>
            <a:spLocks noGrp="1"/>
          </p:cNvSpPr>
          <p:nvPr>
            <p:ph idx="1"/>
          </p:nvPr>
        </p:nvSpPr>
        <p:spPr>
          <a:xfrm>
            <a:off x="457200" y="1295400"/>
            <a:ext cx="8229600" cy="5486400"/>
          </a:xfrm>
        </p:spPr>
        <p:txBody>
          <a:bodyPr>
            <a:normAutofit fontScale="92500" lnSpcReduction="10000"/>
          </a:bodyPr>
          <a:lstStyle/>
          <a:p>
            <a:pPr marL="0" indent="0">
              <a:buNone/>
            </a:pPr>
            <a:r>
              <a:rPr lang="en-GB" b="1" dirty="0" smtClean="0">
                <a:solidFill>
                  <a:schemeClr val="tx2">
                    <a:lumMod val="50000"/>
                  </a:schemeClr>
                </a:solidFill>
              </a:rPr>
              <a:t>What sounds will you use?</a:t>
            </a:r>
          </a:p>
          <a:p>
            <a:pPr marL="0" indent="0">
              <a:buNone/>
            </a:pPr>
            <a:endParaRPr lang="en-GB" b="1" dirty="0">
              <a:solidFill>
                <a:schemeClr val="tx2">
                  <a:lumMod val="50000"/>
                </a:schemeClr>
              </a:solidFill>
            </a:endParaRPr>
          </a:p>
          <a:p>
            <a:pPr marL="0" indent="0">
              <a:buNone/>
            </a:pPr>
            <a:r>
              <a:rPr lang="en-GB" dirty="0" smtClean="0"/>
              <a:t>Vocal sounds?</a:t>
            </a:r>
          </a:p>
          <a:p>
            <a:pPr marL="0" indent="0">
              <a:buNone/>
            </a:pPr>
            <a:endParaRPr lang="en-GB" dirty="0"/>
          </a:p>
          <a:p>
            <a:pPr marL="0" indent="0">
              <a:buNone/>
            </a:pPr>
            <a:r>
              <a:rPr lang="en-GB" dirty="0" smtClean="0"/>
              <a:t>Do you have any instruments you could use?</a:t>
            </a:r>
          </a:p>
          <a:p>
            <a:pPr marL="0" indent="0">
              <a:buNone/>
            </a:pPr>
            <a:endParaRPr lang="en-GB" dirty="0"/>
          </a:p>
          <a:p>
            <a:pPr marL="0" indent="0">
              <a:buNone/>
            </a:pPr>
            <a:r>
              <a:rPr lang="en-GB" dirty="0" smtClean="0"/>
              <a:t>Could you make some instruments?</a:t>
            </a:r>
          </a:p>
          <a:p>
            <a:pPr marL="0" indent="0">
              <a:buNone/>
            </a:pPr>
            <a:endParaRPr lang="en-GB" dirty="0"/>
          </a:p>
          <a:p>
            <a:pPr marL="0" indent="0">
              <a:buNone/>
            </a:pPr>
            <a:r>
              <a:rPr lang="en-GB" smtClean="0"/>
              <a:t>Can </a:t>
            </a:r>
            <a:r>
              <a:rPr lang="en-GB" dirty="0" smtClean="0"/>
              <a:t>you find some virtual instruments online?</a:t>
            </a:r>
            <a:br>
              <a:rPr lang="en-GB" dirty="0" smtClean="0"/>
            </a:br>
            <a:r>
              <a:rPr lang="en-GB" dirty="0" smtClean="0"/>
              <a:t/>
            </a:r>
            <a:br>
              <a:rPr lang="en-GB" dirty="0" smtClean="0"/>
            </a:br>
            <a:endParaRPr lang="en-GB" sz="2100" dirty="0"/>
          </a:p>
        </p:txBody>
      </p:sp>
      <p:pic>
        <p:nvPicPr>
          <p:cNvPr id="4098" name="Picture 2" descr="D:\OneDrive - Hampshire County Council\Documents\HMS\clipart\Man on the moon\sing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1828800"/>
            <a:ext cx="2657475" cy="1328738"/>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OneDrive - Hampshire County Council\Documents\HMS\clipart\shak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3048000"/>
            <a:ext cx="1000125" cy="1143000"/>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D:\OneDrive - Hampshire County Council\Documents\HMS\clipart\Man on the moon\homemade instrument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3896932"/>
            <a:ext cx="12954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3296" r="1523" b="27262"/>
          <a:stretch/>
        </p:blipFill>
        <p:spPr bwMode="auto">
          <a:xfrm>
            <a:off x="7360443" y="5983749"/>
            <a:ext cx="1519238" cy="757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2966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3">
                                            <p:txEl>
                                              <p:pRg st="0" end="0"/>
                                            </p:txEl>
                                          </p:spTgt>
                                        </p:tgtEl>
                                        <p:attrNameLst>
                                          <p:attrName>style.color</p:attrName>
                                        </p:attrNameLst>
                                      </p:cBhvr>
                                      <p:to>
                                        <p:clrVal>
                                          <a:schemeClr val="accent2"/>
                                        </p:clrVal>
                                      </p:to>
                                    </p:set>
                                    <p:set>
                                      <p:cBhvr>
                                        <p:cTn id="7" dur="500" fill="hold"/>
                                        <p:tgtEl>
                                          <p:spTgt spid="3">
                                            <p:txEl>
                                              <p:pRg st="0" end="0"/>
                                            </p:txEl>
                                          </p:spTgt>
                                        </p:tgtEl>
                                        <p:attrNameLst>
                                          <p:attrName>fillcolor</p:attrName>
                                        </p:attrNameLst>
                                      </p:cBhvr>
                                      <p:to>
                                        <p:clrVal>
                                          <a:schemeClr val="accent2"/>
                                        </p:clrVal>
                                      </p:to>
                                    </p:set>
                                    <p:set>
                                      <p:cBhvr>
                                        <p:cTn id="8" dur="500" fill="hold"/>
                                        <p:tgtEl>
                                          <p:spTgt spid="3">
                                            <p:txEl>
                                              <p:pRg st="0" end="0"/>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nodeType="clickEffect">
                                  <p:stCondLst>
                                    <p:cond delay="0"/>
                                  </p:stCondLst>
                                  <p:iterate type="lt">
                                    <p:tmPct val="4000"/>
                                  </p:iterate>
                                  <p:childTnLst>
                                    <p:set>
                                      <p:cBhvr override="childStyle">
                                        <p:cTn id="12" dur="500" fill="hold"/>
                                        <p:tgtEl>
                                          <p:spTgt spid="3">
                                            <p:txEl>
                                              <p:pRg st="2" end="2"/>
                                            </p:txEl>
                                          </p:spTgt>
                                        </p:tgtEl>
                                        <p:attrNameLst>
                                          <p:attrName>style.color</p:attrName>
                                        </p:attrNameLst>
                                      </p:cBhvr>
                                      <p:to>
                                        <p:clrVal>
                                          <a:schemeClr val="accent2"/>
                                        </p:clrVal>
                                      </p:to>
                                    </p:set>
                                    <p:set>
                                      <p:cBhvr>
                                        <p:cTn id="13" dur="500" fill="hold"/>
                                        <p:tgtEl>
                                          <p:spTgt spid="3">
                                            <p:txEl>
                                              <p:pRg st="2" end="2"/>
                                            </p:txEl>
                                          </p:spTgt>
                                        </p:tgtEl>
                                        <p:attrNameLst>
                                          <p:attrName>fillcolor</p:attrName>
                                        </p:attrNameLst>
                                      </p:cBhvr>
                                      <p:to>
                                        <p:clrVal>
                                          <a:schemeClr val="accent2"/>
                                        </p:clrVal>
                                      </p:to>
                                    </p:set>
                                    <p:set>
                                      <p:cBhvr>
                                        <p:cTn id="14" dur="500" fill="hold"/>
                                        <p:tgtEl>
                                          <p:spTgt spid="3">
                                            <p:txEl>
                                              <p:pRg st="2" end="2"/>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6" presetClass="emph" presetSubtype="0" fill="hold" nodeType="clickEffect">
                                  <p:stCondLst>
                                    <p:cond delay="0"/>
                                  </p:stCondLst>
                                  <p:iterate type="lt">
                                    <p:tmPct val="4000"/>
                                  </p:iterate>
                                  <p:childTnLst>
                                    <p:set>
                                      <p:cBhvr override="childStyle">
                                        <p:cTn id="18" dur="500" fill="hold"/>
                                        <p:tgtEl>
                                          <p:spTgt spid="3">
                                            <p:txEl>
                                              <p:pRg st="4" end="4"/>
                                            </p:txEl>
                                          </p:spTgt>
                                        </p:tgtEl>
                                        <p:attrNameLst>
                                          <p:attrName>style.color</p:attrName>
                                        </p:attrNameLst>
                                      </p:cBhvr>
                                      <p:to>
                                        <p:clrVal>
                                          <a:schemeClr val="accent2"/>
                                        </p:clrVal>
                                      </p:to>
                                    </p:set>
                                    <p:set>
                                      <p:cBhvr>
                                        <p:cTn id="19" dur="500" fill="hold"/>
                                        <p:tgtEl>
                                          <p:spTgt spid="3">
                                            <p:txEl>
                                              <p:pRg st="4" end="4"/>
                                            </p:txEl>
                                          </p:spTgt>
                                        </p:tgtEl>
                                        <p:attrNameLst>
                                          <p:attrName>fillcolor</p:attrName>
                                        </p:attrNameLst>
                                      </p:cBhvr>
                                      <p:to>
                                        <p:clrVal>
                                          <a:schemeClr val="accent2"/>
                                        </p:clrVal>
                                      </p:to>
                                    </p:set>
                                    <p:set>
                                      <p:cBhvr>
                                        <p:cTn id="20" dur="500" fill="hold"/>
                                        <p:tgtEl>
                                          <p:spTgt spid="3">
                                            <p:txEl>
                                              <p:pRg st="4" end="4"/>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6" presetClass="emph" presetSubtype="0" fill="hold" nodeType="clickEffect">
                                  <p:stCondLst>
                                    <p:cond delay="0"/>
                                  </p:stCondLst>
                                  <p:iterate type="lt">
                                    <p:tmPct val="4000"/>
                                  </p:iterate>
                                  <p:childTnLst>
                                    <p:set>
                                      <p:cBhvr override="childStyle">
                                        <p:cTn id="24" dur="500" fill="hold"/>
                                        <p:tgtEl>
                                          <p:spTgt spid="3">
                                            <p:txEl>
                                              <p:pRg st="6" end="6"/>
                                            </p:txEl>
                                          </p:spTgt>
                                        </p:tgtEl>
                                        <p:attrNameLst>
                                          <p:attrName>style.color</p:attrName>
                                        </p:attrNameLst>
                                      </p:cBhvr>
                                      <p:to>
                                        <p:clrVal>
                                          <a:schemeClr val="accent2"/>
                                        </p:clrVal>
                                      </p:to>
                                    </p:set>
                                    <p:set>
                                      <p:cBhvr>
                                        <p:cTn id="25" dur="500" fill="hold"/>
                                        <p:tgtEl>
                                          <p:spTgt spid="3">
                                            <p:txEl>
                                              <p:pRg st="6" end="6"/>
                                            </p:txEl>
                                          </p:spTgt>
                                        </p:tgtEl>
                                        <p:attrNameLst>
                                          <p:attrName>fillcolor</p:attrName>
                                        </p:attrNameLst>
                                      </p:cBhvr>
                                      <p:to>
                                        <p:clrVal>
                                          <a:schemeClr val="accent2"/>
                                        </p:clrVal>
                                      </p:to>
                                    </p:set>
                                    <p:set>
                                      <p:cBhvr>
                                        <p:cTn id="26" dur="500" fill="hold"/>
                                        <p:tgtEl>
                                          <p:spTgt spid="3">
                                            <p:txEl>
                                              <p:pRg st="6" end="6"/>
                                            </p:txEl>
                                          </p:spTgt>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16" presetClass="emph" presetSubtype="0" fill="hold" nodeType="clickEffect">
                                  <p:stCondLst>
                                    <p:cond delay="0"/>
                                  </p:stCondLst>
                                  <p:iterate type="lt">
                                    <p:tmPct val="4000"/>
                                  </p:iterate>
                                  <p:childTnLst>
                                    <p:set>
                                      <p:cBhvr override="childStyle">
                                        <p:cTn id="30" dur="500" fill="hold"/>
                                        <p:tgtEl>
                                          <p:spTgt spid="3">
                                            <p:txEl>
                                              <p:pRg st="8" end="8"/>
                                            </p:txEl>
                                          </p:spTgt>
                                        </p:tgtEl>
                                        <p:attrNameLst>
                                          <p:attrName>style.color</p:attrName>
                                        </p:attrNameLst>
                                      </p:cBhvr>
                                      <p:to>
                                        <p:clrVal>
                                          <a:schemeClr val="accent2"/>
                                        </p:clrVal>
                                      </p:to>
                                    </p:set>
                                    <p:set>
                                      <p:cBhvr>
                                        <p:cTn id="31" dur="500" fill="hold"/>
                                        <p:tgtEl>
                                          <p:spTgt spid="3">
                                            <p:txEl>
                                              <p:pRg st="8" end="8"/>
                                            </p:txEl>
                                          </p:spTgt>
                                        </p:tgtEl>
                                        <p:attrNameLst>
                                          <p:attrName>fillcolor</p:attrName>
                                        </p:attrNameLst>
                                      </p:cBhvr>
                                      <p:to>
                                        <p:clrVal>
                                          <a:schemeClr val="accent2"/>
                                        </p:clrVal>
                                      </p:to>
                                    </p:set>
                                    <p:set>
                                      <p:cBhvr>
                                        <p:cTn id="32" dur="500" fill="hold"/>
                                        <p:tgtEl>
                                          <p:spTgt spid="3">
                                            <p:txEl>
                                              <p:pRg st="8" end="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Here are some suggested online musical instrument sites to explore </a:t>
            </a:r>
            <a:endParaRPr lang="en-GB" dirty="0"/>
          </a:p>
        </p:txBody>
      </p:sp>
      <p:sp>
        <p:nvSpPr>
          <p:cNvPr id="3" name="Content Placeholder 2"/>
          <p:cNvSpPr>
            <a:spLocks noGrp="1"/>
          </p:cNvSpPr>
          <p:nvPr>
            <p:ph idx="1"/>
          </p:nvPr>
        </p:nvSpPr>
        <p:spPr>
          <a:xfrm>
            <a:off x="457200" y="1905000"/>
            <a:ext cx="8229600" cy="4525963"/>
          </a:xfrm>
        </p:spPr>
        <p:txBody>
          <a:bodyPr>
            <a:normAutofit fontScale="85000" lnSpcReduction="20000"/>
          </a:bodyPr>
          <a:lstStyle/>
          <a:p>
            <a:pPr marL="0" indent="0">
              <a:buNone/>
            </a:pPr>
            <a:r>
              <a:rPr lang="en-GB" dirty="0" smtClean="0">
                <a:hlinkClick r:id="rId2"/>
              </a:rPr>
              <a:t>https</a:t>
            </a:r>
            <a:r>
              <a:rPr lang="en-GB" dirty="0">
                <a:hlinkClick r:id="rId2"/>
              </a:rPr>
              <a:t>://recursivearts.com/virtual-piano/</a:t>
            </a:r>
            <a:endParaRPr lang="en-GB" dirty="0"/>
          </a:p>
          <a:p>
            <a:pPr marL="0" indent="0">
              <a:buNone/>
            </a:pPr>
            <a:r>
              <a:rPr lang="en-GB" dirty="0"/>
              <a:t>Turn the mapping dial to </a:t>
            </a:r>
            <a:r>
              <a:rPr lang="en-GB" dirty="0" smtClean="0"/>
              <a:t>“</a:t>
            </a:r>
            <a:r>
              <a:rPr lang="en-GB" i="1" dirty="0" smtClean="0"/>
              <a:t>real”</a:t>
            </a:r>
            <a:r>
              <a:rPr lang="en-GB" dirty="0" smtClean="0"/>
              <a:t> </a:t>
            </a:r>
            <a:r>
              <a:rPr lang="en-GB" dirty="0"/>
              <a:t>and use your computer keyboard so you can play lots of notes at the same time.  If you click the sounds button you will be able to choose from different types of sounds to use.</a:t>
            </a:r>
          </a:p>
          <a:p>
            <a:pPr marL="0" indent="0">
              <a:buNone/>
            </a:pPr>
            <a:endParaRPr lang="en-GB" dirty="0" smtClean="0"/>
          </a:p>
          <a:p>
            <a:pPr marL="0" indent="0">
              <a:buNone/>
            </a:pPr>
            <a:r>
              <a:rPr lang="en-GB" dirty="0" smtClean="0"/>
              <a:t>Here is a link to another site with virtual musical instrument:</a:t>
            </a:r>
          </a:p>
          <a:p>
            <a:pPr marL="0" indent="0">
              <a:buNone/>
            </a:pPr>
            <a:r>
              <a:rPr lang="en-GB" dirty="0">
                <a:hlinkClick r:id="rId3"/>
              </a:rPr>
              <a:t>https://www.virtualmusicalinstruments.com</a:t>
            </a:r>
            <a:r>
              <a:rPr lang="en-GB" dirty="0" smtClean="0">
                <a:hlinkClick r:id="rId3"/>
              </a:rPr>
              <a:t>/</a:t>
            </a:r>
            <a:endParaRPr lang="en-GB" dirty="0" smtClean="0"/>
          </a:p>
          <a:p>
            <a:pPr marL="0" indent="0">
              <a:buNone/>
            </a:pPr>
            <a:r>
              <a:rPr lang="en-GB" dirty="0" smtClean="0"/>
              <a:t>The virtual pan pipes have a particularly “spacey” sound.  Use the number keys on your computer keyboard to play more than one sound at the same time</a:t>
            </a:r>
            <a:endParaRPr lang="en-GB" dirty="0"/>
          </a:p>
        </p:txBody>
      </p:sp>
    </p:spTree>
    <p:extLst>
      <p:ext uri="{BB962C8B-B14F-4D97-AF65-F5344CB8AC3E}">
        <p14:creationId xmlns:p14="http://schemas.microsoft.com/office/powerpoint/2010/main" val="15959324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5000"/>
            <a:lum/>
          </a:blip>
          <a:srcRect/>
          <a:stretch>
            <a:fillRect l="-10000" r="-10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734115" y="304800"/>
            <a:ext cx="8229600" cy="1219200"/>
          </a:xfrm>
        </p:spPr>
        <p:txBody>
          <a:bodyPr/>
          <a:lstStyle/>
          <a:p>
            <a:pPr eaLnBrk="1" hangingPunct="1"/>
            <a:r>
              <a:rPr lang="en-GB" altLang="en-US" dirty="0" smtClean="0"/>
              <a:t>Man on the Moon</a:t>
            </a:r>
          </a:p>
        </p:txBody>
      </p:sp>
      <p:sp>
        <p:nvSpPr>
          <p:cNvPr id="2051" name="Rectangle 3"/>
          <p:cNvSpPr>
            <a:spLocks noGrp="1" noChangeArrowheads="1"/>
          </p:cNvSpPr>
          <p:nvPr>
            <p:ph idx="1"/>
          </p:nvPr>
        </p:nvSpPr>
        <p:spPr>
          <a:xfrm>
            <a:off x="539552" y="2492896"/>
            <a:ext cx="8229600" cy="4525963"/>
          </a:xfrm>
        </p:spPr>
        <p:txBody>
          <a:bodyPr/>
          <a:lstStyle/>
          <a:p>
            <a:pPr marL="0" indent="0" eaLnBrk="1" hangingPunct="1">
              <a:buFontTx/>
              <a:buNone/>
            </a:pPr>
            <a:endParaRPr lang="en-GB" altLang="en-US" dirty="0" smtClean="0"/>
          </a:p>
        </p:txBody>
      </p:sp>
      <p:pic>
        <p:nvPicPr>
          <p:cNvPr id="2053" name="Picture 2" descr="C:\Users\HMS\AppData\Local\Microsoft\Windows\Temporary Internet Files\Content.IE5\MTD1C54Y\lua-crescent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277105"/>
            <a:ext cx="7948901" cy="4960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HMS\AppData\Local\Microsoft\Windows\Temporary Internet Files\Content.IE5\RUOXY39A\rocket[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0232" y="5013176"/>
            <a:ext cx="827881"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791808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Apple Apps</a:t>
            </a:r>
            <a:endParaRPr lang="en-GB" dirty="0"/>
          </a:p>
        </p:txBody>
      </p:sp>
      <p:sp>
        <p:nvSpPr>
          <p:cNvPr id="3" name="Content Placeholder 2"/>
          <p:cNvSpPr>
            <a:spLocks noGrp="1"/>
          </p:cNvSpPr>
          <p:nvPr>
            <p:ph idx="1"/>
          </p:nvPr>
        </p:nvSpPr>
        <p:spPr/>
        <p:txBody>
          <a:bodyPr>
            <a:normAutofit lnSpcReduction="10000"/>
          </a:bodyPr>
          <a:lstStyle/>
          <a:p>
            <a:pPr marL="0" indent="0">
              <a:buNone/>
            </a:pPr>
            <a:r>
              <a:rPr lang="en-GB" dirty="0" smtClean="0"/>
              <a:t>If you have an iPhone or iPad you could use some of these free apps:</a:t>
            </a:r>
          </a:p>
          <a:p>
            <a:pPr marL="0" indent="0">
              <a:buNone/>
            </a:pPr>
            <a:endParaRPr lang="en-GB" sz="1600" dirty="0"/>
          </a:p>
          <a:p>
            <a:r>
              <a:rPr lang="en-GB" dirty="0" smtClean="0"/>
              <a:t>Marimba, Xylophone, Vibraphone</a:t>
            </a:r>
            <a:br>
              <a:rPr lang="en-GB" dirty="0" smtClean="0"/>
            </a:br>
            <a:r>
              <a:rPr lang="en-GB" dirty="0" smtClean="0"/>
              <a:t>The vibraphone setting sounds really spacey</a:t>
            </a:r>
            <a:br>
              <a:rPr lang="en-GB" dirty="0" smtClean="0"/>
            </a:br>
            <a:endParaRPr lang="en-GB" dirty="0" smtClean="0"/>
          </a:p>
          <a:p>
            <a:r>
              <a:rPr lang="en-GB" dirty="0" smtClean="0"/>
              <a:t>V Piano Synthesizer Audio Beat</a:t>
            </a:r>
            <a:br>
              <a:rPr lang="en-GB" dirty="0" smtClean="0"/>
            </a:br>
            <a:endParaRPr lang="en-GB" dirty="0" smtClean="0"/>
          </a:p>
          <a:p>
            <a:r>
              <a:rPr lang="en-GB" dirty="0" smtClean="0"/>
              <a:t>Garage Band</a:t>
            </a:r>
            <a:endParaRPr lang="en-GB" dirty="0"/>
          </a:p>
        </p:txBody>
      </p:sp>
    </p:spTree>
    <p:extLst>
      <p:ext uri="{BB962C8B-B14F-4D97-AF65-F5344CB8AC3E}">
        <p14:creationId xmlns:p14="http://schemas.microsoft.com/office/powerpoint/2010/main" val="34120470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GB" dirty="0" smtClean="0"/>
              <a:t>Still got time?</a:t>
            </a:r>
            <a:br>
              <a:rPr lang="en-GB" dirty="0" smtClean="0"/>
            </a:br>
            <a:r>
              <a:rPr lang="en-GB" sz="3100" dirty="0"/>
              <a:t>Listen to some other music inspired by the space e.g.</a:t>
            </a:r>
            <a:r>
              <a:rPr lang="en-GB" dirty="0"/>
              <a:t/>
            </a:r>
            <a:br>
              <a:rPr lang="en-GB" dirty="0"/>
            </a:br>
            <a:endParaRPr lang="en-GB" dirty="0"/>
          </a:p>
        </p:txBody>
      </p:sp>
      <p:sp>
        <p:nvSpPr>
          <p:cNvPr id="3" name="Content Placeholder 2"/>
          <p:cNvSpPr>
            <a:spLocks noGrp="1"/>
          </p:cNvSpPr>
          <p:nvPr>
            <p:ph idx="1"/>
          </p:nvPr>
        </p:nvSpPr>
        <p:spPr>
          <a:xfrm>
            <a:off x="457200" y="1447800"/>
            <a:ext cx="8229600" cy="5257800"/>
          </a:xfrm>
        </p:spPr>
        <p:txBody>
          <a:bodyPr>
            <a:normAutofit fontScale="77500" lnSpcReduction="20000"/>
          </a:bodyPr>
          <a:lstStyle/>
          <a:p>
            <a:pPr marL="0" indent="0">
              <a:buNone/>
            </a:pPr>
            <a:endParaRPr lang="en-GB" dirty="0"/>
          </a:p>
          <a:p>
            <a:pPr marL="0" indent="0">
              <a:buNone/>
            </a:pPr>
            <a:r>
              <a:rPr lang="en-GB" dirty="0">
                <a:hlinkClick r:id="rId2"/>
              </a:rPr>
              <a:t>Also </a:t>
            </a:r>
            <a:r>
              <a:rPr lang="en-GB" dirty="0" err="1">
                <a:hlinkClick r:id="rId2"/>
              </a:rPr>
              <a:t>Spracht</a:t>
            </a:r>
            <a:r>
              <a:rPr lang="en-GB" dirty="0">
                <a:hlinkClick r:id="rId2"/>
              </a:rPr>
              <a:t> Zarathustra </a:t>
            </a:r>
            <a:r>
              <a:rPr lang="en-GB" dirty="0"/>
              <a:t>by Richard </a:t>
            </a:r>
            <a:r>
              <a:rPr lang="en-GB" dirty="0" smtClean="0"/>
              <a:t>Strauss</a:t>
            </a:r>
            <a:br>
              <a:rPr lang="en-GB" dirty="0" smtClean="0"/>
            </a:br>
            <a:r>
              <a:rPr lang="en-GB" sz="3300" dirty="0" smtClean="0"/>
              <a:t>This was the music </a:t>
            </a:r>
            <a:r>
              <a:rPr lang="en-GB" sz="3300" dirty="0"/>
              <a:t>used by </a:t>
            </a:r>
            <a:r>
              <a:rPr lang="en-GB" sz="3300" dirty="0" smtClean="0"/>
              <a:t>NASA</a:t>
            </a:r>
            <a:endParaRPr lang="en-GB" dirty="0"/>
          </a:p>
          <a:p>
            <a:pPr marL="0" indent="0">
              <a:buNone/>
            </a:pPr>
            <a:endParaRPr lang="en-GB" dirty="0" smtClean="0">
              <a:hlinkClick r:id="rId3"/>
            </a:endParaRPr>
          </a:p>
          <a:p>
            <a:pPr marL="0" indent="0">
              <a:buNone/>
            </a:pPr>
            <a:r>
              <a:rPr lang="en-GB" dirty="0" smtClean="0">
                <a:hlinkClick r:id="rId3"/>
              </a:rPr>
              <a:t>Telstar</a:t>
            </a:r>
            <a:r>
              <a:rPr lang="en-GB" dirty="0" smtClean="0"/>
              <a:t> </a:t>
            </a:r>
            <a:r>
              <a:rPr lang="en-GB" dirty="0"/>
              <a:t>by the </a:t>
            </a:r>
            <a:r>
              <a:rPr lang="en-GB" dirty="0" smtClean="0"/>
              <a:t>Tornados</a:t>
            </a:r>
            <a:endParaRPr lang="en-GB" dirty="0"/>
          </a:p>
          <a:p>
            <a:pPr marL="0" indent="0">
              <a:buNone/>
            </a:pPr>
            <a:endParaRPr lang="en-GB" dirty="0" smtClean="0">
              <a:hlinkClick r:id="rId4"/>
            </a:endParaRPr>
          </a:p>
          <a:p>
            <a:pPr marL="0" indent="0">
              <a:buNone/>
            </a:pPr>
            <a:r>
              <a:rPr lang="en-GB" dirty="0" smtClean="0">
                <a:hlinkClick r:id="rId4"/>
              </a:rPr>
              <a:t>Fanfare for the Common Man </a:t>
            </a:r>
            <a:r>
              <a:rPr lang="en-GB" dirty="0"/>
              <a:t>by </a:t>
            </a:r>
            <a:r>
              <a:rPr lang="en-GB" dirty="0" smtClean="0"/>
              <a:t>Copland</a:t>
            </a:r>
            <a:endParaRPr lang="en-GB" dirty="0"/>
          </a:p>
          <a:p>
            <a:pPr marL="0" indent="0">
              <a:buNone/>
            </a:pPr>
            <a:endParaRPr lang="en-GB" dirty="0" smtClean="0">
              <a:hlinkClick r:id="rId5"/>
            </a:endParaRPr>
          </a:p>
          <a:p>
            <a:pPr marL="0" indent="0">
              <a:buNone/>
            </a:pPr>
            <a:r>
              <a:rPr lang="en-GB" dirty="0" smtClean="0">
                <a:hlinkClick r:id="rId5"/>
              </a:rPr>
              <a:t>Rocket </a:t>
            </a:r>
            <a:r>
              <a:rPr lang="en-GB" dirty="0">
                <a:hlinkClick r:id="rId5"/>
              </a:rPr>
              <a:t>Man </a:t>
            </a:r>
            <a:r>
              <a:rPr lang="en-GB" dirty="0"/>
              <a:t>by Elton </a:t>
            </a:r>
            <a:r>
              <a:rPr lang="en-GB" dirty="0" smtClean="0"/>
              <a:t>John</a:t>
            </a:r>
            <a:endParaRPr lang="en-GB" dirty="0"/>
          </a:p>
          <a:p>
            <a:pPr marL="0" indent="0">
              <a:buNone/>
            </a:pPr>
            <a:endParaRPr lang="en-GB" dirty="0" smtClean="0">
              <a:hlinkClick r:id="rId6"/>
            </a:endParaRPr>
          </a:p>
          <a:p>
            <a:pPr marL="0" indent="0">
              <a:buNone/>
            </a:pPr>
            <a:r>
              <a:rPr lang="en-GB" dirty="0" smtClean="0">
                <a:hlinkClick r:id="rId6"/>
              </a:rPr>
              <a:t>Final </a:t>
            </a:r>
            <a:r>
              <a:rPr lang="en-GB" dirty="0">
                <a:hlinkClick r:id="rId6"/>
              </a:rPr>
              <a:t>Countdown </a:t>
            </a:r>
            <a:r>
              <a:rPr lang="en-GB" dirty="0"/>
              <a:t>by </a:t>
            </a:r>
            <a:r>
              <a:rPr lang="en-GB" dirty="0" smtClean="0"/>
              <a:t>Europe</a:t>
            </a:r>
            <a:endParaRPr lang="en-GB" dirty="0"/>
          </a:p>
          <a:p>
            <a:pPr marL="0" indent="0">
              <a:buNone/>
            </a:pPr>
            <a:endParaRPr lang="en-GB" dirty="0">
              <a:hlinkClick r:id="rId7"/>
            </a:endParaRPr>
          </a:p>
          <a:p>
            <a:pPr marL="0" indent="0">
              <a:buNone/>
            </a:pPr>
            <a:r>
              <a:rPr lang="en-GB" dirty="0" smtClean="0">
                <a:hlinkClick r:id="rId7"/>
              </a:rPr>
              <a:t>Buzz </a:t>
            </a:r>
            <a:r>
              <a:rPr lang="en-GB" dirty="0">
                <a:hlinkClick r:id="rId7"/>
              </a:rPr>
              <a:t>Aldrin Rocket Experience </a:t>
            </a:r>
            <a:r>
              <a:rPr lang="en-GB" dirty="0"/>
              <a:t>– </a:t>
            </a:r>
            <a:r>
              <a:rPr lang="en-GB" dirty="0" smtClean="0"/>
              <a:t>rapped by Buzz Aldrin</a:t>
            </a:r>
            <a:endParaRPr lang="en-GB" dirty="0"/>
          </a:p>
          <a:p>
            <a:pPr marL="0" indent="0">
              <a:buNone/>
            </a:pPr>
            <a:endParaRPr lang="en-GB" dirty="0"/>
          </a:p>
        </p:txBody>
      </p:sp>
    </p:spTree>
    <p:extLst>
      <p:ext uri="{BB962C8B-B14F-4D97-AF65-F5344CB8AC3E}">
        <p14:creationId xmlns:p14="http://schemas.microsoft.com/office/powerpoint/2010/main" val="2301987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randombar(horizontal)">
                                      <p:cBhvr>
                                        <p:cTn id="27" dur="500"/>
                                        <p:tgtEl>
                                          <p:spTgt spid="3">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3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20</a:t>
            </a:r>
            <a:r>
              <a:rPr lang="en-GB" baseline="30000" dirty="0" smtClean="0"/>
              <a:t>th</a:t>
            </a:r>
            <a:r>
              <a:rPr lang="en-GB" dirty="0" smtClean="0"/>
              <a:t> July 1969</a:t>
            </a:r>
            <a:endParaRPr lang="en-GB" dirty="0"/>
          </a:p>
        </p:txBody>
      </p:sp>
      <p:sp>
        <p:nvSpPr>
          <p:cNvPr id="3" name="Content Placeholder 2"/>
          <p:cNvSpPr>
            <a:spLocks noGrp="1"/>
          </p:cNvSpPr>
          <p:nvPr>
            <p:ph idx="1"/>
          </p:nvPr>
        </p:nvSpPr>
        <p:spPr/>
        <p:txBody>
          <a:bodyPr/>
          <a:lstStyle/>
          <a:p>
            <a:pPr marL="0" indent="0">
              <a:buNone/>
            </a:pPr>
            <a:endParaRPr lang="en-GB" sz="2800" dirty="0" smtClean="0"/>
          </a:p>
          <a:p>
            <a:pPr marL="0" indent="0">
              <a:buNone/>
            </a:pPr>
            <a:endParaRPr lang="en-GB" sz="2800" dirty="0"/>
          </a:p>
          <a:p>
            <a:pPr marL="0" indent="0">
              <a:buNone/>
            </a:pPr>
            <a:endParaRPr lang="en-GB" sz="2800" dirty="0" smtClean="0"/>
          </a:p>
          <a:p>
            <a:pPr marL="0" indent="0">
              <a:buNone/>
            </a:pPr>
            <a:r>
              <a:rPr lang="en-GB" sz="2800" dirty="0" smtClean="0"/>
              <a:t>Apollo 11 was the </a:t>
            </a:r>
            <a:br>
              <a:rPr lang="en-GB" sz="2800" dirty="0" smtClean="0"/>
            </a:br>
            <a:r>
              <a:rPr lang="en-GB" sz="2800" dirty="0" smtClean="0"/>
              <a:t>first manned space craft </a:t>
            </a:r>
            <a:br>
              <a:rPr lang="en-GB" sz="2800" dirty="0" smtClean="0"/>
            </a:br>
            <a:r>
              <a:rPr lang="en-GB" sz="2800" dirty="0" smtClean="0"/>
              <a:t>to land on the moon</a:t>
            </a:r>
          </a:p>
          <a:p>
            <a:pPr marL="0" indent="0">
              <a:buNone/>
            </a:pPr>
            <a:endParaRPr lang="en-GB" dirty="0"/>
          </a:p>
          <a:p>
            <a:pPr marL="0" indent="0">
              <a:buNone/>
            </a:pPr>
            <a:endParaRPr lang="en-GB" dirty="0"/>
          </a:p>
        </p:txBody>
      </p:sp>
      <p:pic>
        <p:nvPicPr>
          <p:cNvPr id="28674" name="Picture 2" descr="D:\OneDrive - Hampshire County Council\Documents\HMS\clipart\Man on the moon\moon land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4724" y="1700808"/>
            <a:ext cx="4327428"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4072061"/>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Listen</a:t>
            </a:r>
            <a:endParaRPr lang="en-GB" dirty="0"/>
          </a:p>
        </p:txBody>
      </p:sp>
      <p:sp>
        <p:nvSpPr>
          <p:cNvPr id="3" name="Content Placeholder 2"/>
          <p:cNvSpPr>
            <a:spLocks noGrp="1"/>
          </p:cNvSpPr>
          <p:nvPr>
            <p:ph idx="1"/>
          </p:nvPr>
        </p:nvSpPr>
        <p:spPr/>
        <p:txBody>
          <a:bodyPr/>
          <a:lstStyle/>
          <a:p>
            <a:pPr marL="0" indent="0" algn="ctr">
              <a:buNone/>
            </a:pPr>
            <a:r>
              <a:rPr lang="en-GB" dirty="0" smtClean="0"/>
              <a:t>Listen to Mare </a:t>
            </a:r>
            <a:r>
              <a:rPr lang="en-GB" dirty="0" err="1" smtClean="0"/>
              <a:t>Tranquilitatis</a:t>
            </a:r>
            <a:r>
              <a:rPr lang="en-GB" dirty="0" smtClean="0"/>
              <a:t> by Vangelis</a:t>
            </a:r>
          </a:p>
          <a:p>
            <a:pPr marL="0" indent="0" algn="ctr">
              <a:buNone/>
            </a:pPr>
            <a:r>
              <a:rPr lang="en-GB" sz="2800" dirty="0" smtClean="0">
                <a:hlinkClick r:id="rId3"/>
              </a:rPr>
              <a:t>https://www.youtube.com/watch?v=WbExJC6CCOM</a:t>
            </a:r>
            <a:endParaRPr lang="en-GB" sz="2800" dirty="0" smtClean="0"/>
          </a:p>
          <a:p>
            <a:pPr marL="0" indent="0" algn="ctr">
              <a:buNone/>
            </a:pPr>
            <a:endParaRPr lang="en-GB" sz="2800" dirty="0" smtClean="0"/>
          </a:p>
          <a:p>
            <a:pPr marL="0" indent="0" algn="ctr">
              <a:buNone/>
            </a:pPr>
            <a:endParaRPr lang="en-GB" sz="2800" dirty="0" smtClean="0"/>
          </a:p>
          <a:p>
            <a:pPr marL="0" indent="0" algn="ctr">
              <a:buNone/>
            </a:pPr>
            <a:r>
              <a:rPr lang="en-GB" sz="2800" dirty="0" smtClean="0"/>
              <a:t>Can you hear the synthesiser?</a:t>
            </a:r>
          </a:p>
          <a:p>
            <a:pPr marL="0" indent="0" algn="ctr">
              <a:buNone/>
            </a:pPr>
            <a:r>
              <a:rPr lang="en-GB" sz="2800" dirty="0" smtClean="0"/>
              <a:t> </a:t>
            </a:r>
          </a:p>
          <a:p>
            <a:pPr marL="0" indent="0" algn="ctr">
              <a:buNone/>
            </a:pPr>
            <a:r>
              <a:rPr lang="en-GB" sz="2800" dirty="0" smtClean="0"/>
              <a:t/>
            </a:r>
            <a:br>
              <a:rPr lang="en-GB" sz="2800" dirty="0" smtClean="0"/>
            </a:br>
            <a:r>
              <a:rPr lang="en-GB" sz="2800" dirty="0" smtClean="0"/>
              <a:t>Can you hear the astronauts voices?</a:t>
            </a:r>
            <a:br>
              <a:rPr lang="en-GB" sz="2800" dirty="0" smtClean="0"/>
            </a:br>
            <a:r>
              <a:rPr lang="en-GB" sz="2800" dirty="0" smtClean="0"/>
              <a:t>What are they saying?</a:t>
            </a:r>
          </a:p>
          <a:p>
            <a:pPr marL="0" indent="0">
              <a:buNone/>
            </a:pPr>
            <a:endParaRPr lang="en-GB" sz="2800" dirty="0"/>
          </a:p>
        </p:txBody>
      </p:sp>
      <p:pic>
        <p:nvPicPr>
          <p:cNvPr id="4" name="Picture 3" descr="D:\My Documents\Documents\HMS\clipart\astronaut.jpg"/>
          <p:cNvPicPr/>
          <p:nvPr/>
        </p:nvPicPr>
        <p:blipFill>
          <a:blip r:embed="rId4">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7380311" y="5157192"/>
            <a:ext cx="1091565" cy="1419225"/>
          </a:xfrm>
          <a:prstGeom prst="rect">
            <a:avLst/>
          </a:prstGeom>
          <a:noFill/>
          <a:ln>
            <a:noFill/>
          </a:ln>
        </p:spPr>
      </p:pic>
      <p:pic>
        <p:nvPicPr>
          <p:cNvPr id="29698" name="Picture 2" descr="D:\OneDrive - Hampshire County Council\Documents\HMS\clipart\Man on the moon\synthesise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4248" y="2780928"/>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069874"/>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Listen and move</a:t>
            </a:r>
            <a:endParaRPr lang="en-GB" dirty="0"/>
          </a:p>
        </p:txBody>
      </p:sp>
      <p:sp>
        <p:nvSpPr>
          <p:cNvPr id="3" name="Content Placeholder 2"/>
          <p:cNvSpPr>
            <a:spLocks noGrp="1"/>
          </p:cNvSpPr>
          <p:nvPr>
            <p:ph idx="1"/>
          </p:nvPr>
        </p:nvSpPr>
        <p:spPr>
          <a:xfrm>
            <a:off x="115910" y="1196752"/>
            <a:ext cx="9036496" cy="5472608"/>
          </a:xfrm>
        </p:spPr>
        <p:txBody>
          <a:bodyPr>
            <a:normAutofit fontScale="92500" lnSpcReduction="10000"/>
          </a:bodyPr>
          <a:lstStyle/>
          <a:p>
            <a:pPr marL="0" indent="0" algn="ctr">
              <a:buNone/>
            </a:pPr>
            <a:r>
              <a:rPr lang="en-GB" dirty="0" smtClean="0"/>
              <a:t>Listen again and move like an astronaut</a:t>
            </a:r>
            <a:br>
              <a:rPr lang="en-GB" dirty="0" smtClean="0"/>
            </a:br>
            <a:r>
              <a:rPr lang="en-GB" dirty="0">
                <a:hlinkClick r:id="rId3"/>
              </a:rPr>
              <a:t>https://www.youtube.com/watch?v=WbExJC6CCOM</a:t>
            </a:r>
            <a:endParaRPr lang="en-GB" dirty="0"/>
          </a:p>
          <a:p>
            <a:pPr marL="0" indent="0" algn="ctr">
              <a:buNone/>
            </a:pPr>
            <a:endParaRPr lang="en-GB" dirty="0" smtClean="0"/>
          </a:p>
          <a:p>
            <a:pPr marL="0" indent="0" algn="ctr">
              <a:buNone/>
            </a:pPr>
            <a:r>
              <a:rPr lang="en-GB" dirty="0" smtClean="0"/>
              <a:t>What would you say if you had just landed on the moon? </a:t>
            </a:r>
            <a:br>
              <a:rPr lang="en-GB" dirty="0" smtClean="0"/>
            </a:br>
            <a:r>
              <a:rPr lang="en-GB" dirty="0" smtClean="0"/>
              <a:t>Choose one thing to say whilst you are moving</a:t>
            </a:r>
            <a:br>
              <a:rPr lang="en-GB" dirty="0" smtClean="0"/>
            </a:br>
            <a:endParaRPr lang="en-GB" sz="2800" dirty="0"/>
          </a:p>
          <a:p>
            <a:pPr marL="0" indent="0" algn="ctr">
              <a:buNone/>
            </a:pPr>
            <a:endParaRPr lang="en-GB" sz="2800" dirty="0" smtClean="0"/>
          </a:p>
          <a:p>
            <a:pPr marL="0" indent="0" algn="ctr">
              <a:buNone/>
            </a:pPr>
            <a:endParaRPr lang="en-GB" sz="2800" dirty="0" smtClean="0"/>
          </a:p>
          <a:p>
            <a:pPr marL="0" indent="0" algn="ctr">
              <a:buNone/>
            </a:pPr>
            <a:endParaRPr lang="en-GB" sz="2800" dirty="0" smtClean="0"/>
          </a:p>
          <a:p>
            <a:pPr marL="0" indent="0" algn="ctr">
              <a:buNone/>
            </a:pPr>
            <a:r>
              <a:rPr lang="en-GB" sz="2800" dirty="0" smtClean="0"/>
              <a:t> </a:t>
            </a:r>
          </a:p>
          <a:p>
            <a:pPr marL="0" indent="0" algn="ctr">
              <a:buNone/>
            </a:pPr>
            <a:r>
              <a:rPr lang="en-GB" sz="2800" dirty="0" smtClean="0"/>
              <a:t/>
            </a:r>
            <a:br>
              <a:rPr lang="en-GB" sz="2800" dirty="0" smtClean="0"/>
            </a:br>
            <a:endParaRPr lang="en-GB" sz="2800" dirty="0"/>
          </a:p>
        </p:txBody>
      </p:sp>
      <p:pic>
        <p:nvPicPr>
          <p:cNvPr id="4" name="Picture 3" descr="D:\My Documents\Documents\HMS\clipart\astronaut.jpg"/>
          <p:cNvPicPr/>
          <p:nvPr/>
        </p:nvPicPr>
        <p:blipFill>
          <a:blip r:embed="rId4">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3611651" y="3886200"/>
            <a:ext cx="2376264" cy="2808312"/>
          </a:xfrm>
          <a:prstGeom prst="rect">
            <a:avLst/>
          </a:prstGeom>
          <a:noFill/>
          <a:ln>
            <a:noFill/>
          </a:ln>
        </p:spPr>
      </p:pic>
    </p:spTree>
    <p:extLst>
      <p:ext uri="{BB962C8B-B14F-4D97-AF65-F5344CB8AC3E}">
        <p14:creationId xmlns:p14="http://schemas.microsoft.com/office/powerpoint/2010/main" val="28532705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lstStyle/>
          <a:p>
            <a:r>
              <a:rPr lang="en-GB" dirty="0" smtClean="0"/>
              <a:t>Find out about the composer</a:t>
            </a:r>
            <a:endParaRPr lang="en-GB" dirty="0"/>
          </a:p>
        </p:txBody>
      </p:sp>
      <p:sp>
        <p:nvSpPr>
          <p:cNvPr id="4" name="Content Placeholder 3"/>
          <p:cNvSpPr>
            <a:spLocks noGrp="1"/>
          </p:cNvSpPr>
          <p:nvPr>
            <p:ph idx="1"/>
          </p:nvPr>
        </p:nvSpPr>
        <p:spPr>
          <a:xfrm>
            <a:off x="0" y="1268760"/>
            <a:ext cx="9144000" cy="5472608"/>
          </a:xfrm>
        </p:spPr>
        <p:txBody>
          <a:bodyPr>
            <a:normAutofit lnSpcReduction="10000"/>
          </a:bodyPr>
          <a:lstStyle/>
          <a:p>
            <a:pPr marL="0" indent="0">
              <a:buNone/>
            </a:pPr>
            <a:r>
              <a:rPr lang="en-GB" dirty="0" smtClean="0"/>
              <a:t>Vangelis is the professional name of Greek composer </a:t>
            </a:r>
            <a:r>
              <a:rPr lang="en-GB" dirty="0" err="1" smtClean="0"/>
              <a:t>Evángelos</a:t>
            </a:r>
            <a:r>
              <a:rPr lang="en-GB" dirty="0" smtClean="0"/>
              <a:t> </a:t>
            </a:r>
            <a:r>
              <a:rPr lang="en-GB" dirty="0" err="1" smtClean="0"/>
              <a:t>Odysséas</a:t>
            </a:r>
            <a:r>
              <a:rPr lang="en-GB" dirty="0" smtClean="0"/>
              <a:t> </a:t>
            </a:r>
            <a:r>
              <a:rPr lang="en-GB" dirty="0" err="1" smtClean="0"/>
              <a:t>Papathanassíou</a:t>
            </a:r>
            <a:endParaRPr lang="en-GB" dirty="0"/>
          </a:p>
          <a:p>
            <a:pPr marL="0" indent="0">
              <a:buNone/>
            </a:pPr>
            <a:endParaRPr lang="en-GB" dirty="0" smtClean="0"/>
          </a:p>
          <a:p>
            <a:pPr marL="0" indent="0">
              <a:buNone/>
            </a:pPr>
            <a:r>
              <a:rPr lang="en-GB" dirty="0" smtClean="0"/>
              <a:t>He was born in 1943</a:t>
            </a:r>
          </a:p>
          <a:p>
            <a:pPr marL="0" indent="0">
              <a:buNone/>
            </a:pPr>
            <a:endParaRPr lang="en-GB" dirty="0"/>
          </a:p>
          <a:p>
            <a:pPr marL="0" indent="0">
              <a:buNone/>
            </a:pPr>
            <a:r>
              <a:rPr lang="en-GB" dirty="0" smtClean="0"/>
              <a:t>He is famous for composing electronic, jazz and orchestral music</a:t>
            </a:r>
          </a:p>
          <a:p>
            <a:pPr marL="0" indent="0">
              <a:buNone/>
            </a:pPr>
            <a:endParaRPr lang="en-GB" dirty="0" smtClean="0"/>
          </a:p>
          <a:p>
            <a:pPr marL="0" indent="0">
              <a:buNone/>
            </a:pPr>
            <a:r>
              <a:rPr lang="en-GB" dirty="0" smtClean="0"/>
              <a:t>Listen to another space themed piece of his music: Alpha:  </a:t>
            </a:r>
            <a:r>
              <a:rPr lang="en-GB" sz="2800" dirty="0" smtClean="0">
                <a:hlinkClick r:id="rId2"/>
              </a:rPr>
              <a:t>https://www.youtube.com/watch?v=6h0CtsG4JpU</a:t>
            </a:r>
            <a:endParaRPr lang="en-GB" sz="2800" dirty="0" smtClean="0"/>
          </a:p>
          <a:p>
            <a:pPr marL="0" indent="0">
              <a:buNone/>
            </a:pPr>
            <a:endParaRPr lang="en-GB" sz="2800" dirty="0" smtClean="0"/>
          </a:p>
          <a:p>
            <a:pPr marL="0" indent="0">
              <a:buNone/>
            </a:pPr>
            <a:endParaRPr lang="en-GB" dirty="0"/>
          </a:p>
        </p:txBody>
      </p:sp>
      <p:pic>
        <p:nvPicPr>
          <p:cNvPr id="30723" name="Picture 3" descr="D:\OneDrive - Hampshire County Council\Documents\HMS\clipart\Man on the moon\Vangli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1828800"/>
            <a:ext cx="1582202" cy="1977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2597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5949"/>
            <a:ext cx="8229600" cy="1143000"/>
          </a:xfrm>
        </p:spPr>
        <p:txBody>
          <a:bodyPr/>
          <a:lstStyle/>
          <a:p>
            <a:r>
              <a:rPr lang="en-GB" dirty="0" smtClean="0"/>
              <a:t>Find out about the astronauts</a:t>
            </a:r>
            <a:endParaRPr lang="en-GB" dirty="0"/>
          </a:p>
        </p:txBody>
      </p:sp>
      <p:sp>
        <p:nvSpPr>
          <p:cNvPr id="3" name="Content Placeholder 2"/>
          <p:cNvSpPr>
            <a:spLocks noGrp="1"/>
          </p:cNvSpPr>
          <p:nvPr>
            <p:ph idx="1"/>
          </p:nvPr>
        </p:nvSpPr>
        <p:spPr>
          <a:xfrm>
            <a:off x="0" y="1052736"/>
            <a:ext cx="9144000" cy="5805264"/>
          </a:xfrm>
        </p:spPr>
        <p:txBody>
          <a:bodyPr>
            <a:normAutofit/>
          </a:bodyPr>
          <a:lstStyle/>
          <a:p>
            <a:pPr marL="0" indent="0">
              <a:buNone/>
            </a:pPr>
            <a:r>
              <a:rPr lang="en-GB" b="1" dirty="0" smtClean="0"/>
              <a:t>The crew of Apollo 11 were:</a:t>
            </a:r>
          </a:p>
          <a:p>
            <a:pPr marL="0" indent="0">
              <a:buNone/>
            </a:pPr>
            <a:endParaRPr lang="en-GB" sz="1200" dirty="0"/>
          </a:p>
          <a:p>
            <a:pPr marL="0" indent="0">
              <a:buNone/>
            </a:pPr>
            <a:r>
              <a:rPr lang="en-GB" sz="2800" b="1" dirty="0" smtClean="0"/>
              <a:t>   Commander		Pilot		        Command</a:t>
            </a:r>
          </a:p>
          <a:p>
            <a:pPr marL="0" indent="0">
              <a:buNone/>
            </a:pPr>
            <a:r>
              <a:rPr lang="en-GB" sz="2800" b="1" dirty="0" smtClean="0"/>
              <a:t>  Neil Armstrong	       Buzz Aldrin	       Module Pilot</a:t>
            </a:r>
          </a:p>
          <a:p>
            <a:pPr marL="0" indent="0">
              <a:buNone/>
            </a:pPr>
            <a:r>
              <a:rPr lang="en-GB" sz="2800" b="1" dirty="0"/>
              <a:t>	</a:t>
            </a:r>
            <a:r>
              <a:rPr lang="en-GB" sz="2800" b="1" dirty="0" smtClean="0"/>
              <a:t>					      Michael Collins</a:t>
            </a:r>
          </a:p>
          <a:p>
            <a:pPr marL="0" indent="0">
              <a:buNone/>
            </a:pPr>
            <a:endParaRPr lang="en-GB" sz="2800" b="1" dirty="0" smtClean="0"/>
          </a:p>
          <a:p>
            <a:pPr marL="0" indent="0">
              <a:buNone/>
            </a:pPr>
            <a:endParaRPr lang="en-GB" sz="2800" b="1" dirty="0"/>
          </a:p>
          <a:p>
            <a:pPr marL="0" indent="0">
              <a:buNone/>
            </a:pPr>
            <a:r>
              <a:rPr lang="en-GB" sz="2800" b="1" dirty="0" smtClean="0"/>
              <a:t>	</a:t>
            </a:r>
          </a:p>
          <a:p>
            <a:pPr marL="0" indent="0">
              <a:buNone/>
            </a:pPr>
            <a:endParaRPr lang="en-GB" sz="2800" b="1" dirty="0"/>
          </a:p>
          <a:p>
            <a:pPr marL="0" indent="0">
              <a:buNone/>
            </a:pPr>
            <a:r>
              <a:rPr lang="en-GB" sz="2800" b="1" dirty="0" smtClean="0"/>
              <a:t>							</a:t>
            </a:r>
          </a:p>
        </p:txBody>
      </p:sp>
      <p:pic>
        <p:nvPicPr>
          <p:cNvPr id="31746" name="Picture 2" descr="D:\OneDrive - Hampshire County Council\Documents\HMS\clipart\Man on the moon\Neil Armstro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336" y="3645024"/>
            <a:ext cx="1902904" cy="2376264"/>
          </a:xfrm>
          <a:prstGeom prst="rect">
            <a:avLst/>
          </a:prstGeom>
          <a:noFill/>
          <a:extLst>
            <a:ext uri="{909E8E84-426E-40DD-AFC4-6F175D3DCCD1}">
              <a14:hiddenFill xmlns:a14="http://schemas.microsoft.com/office/drawing/2010/main">
                <a:solidFill>
                  <a:srgbClr val="FFFFFF"/>
                </a:solidFill>
              </a14:hiddenFill>
            </a:ext>
          </a:extLst>
        </p:spPr>
      </p:pic>
      <p:pic>
        <p:nvPicPr>
          <p:cNvPr id="31748" name="Picture 4" descr="D:\OneDrive - Hampshire County Council\Documents\HMS\clipart\Man on the moon\Buzz Aldr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879" y="3632596"/>
            <a:ext cx="1914525" cy="23907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D:\My Documents\Documents\HMS\clipart\Michael Collin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3659417"/>
            <a:ext cx="1823985" cy="236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6151884"/>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64752" y="404664"/>
            <a:ext cx="8471744" cy="1143000"/>
          </a:xfrm>
        </p:spPr>
        <p:txBody>
          <a:bodyPr>
            <a:normAutofit fontScale="90000"/>
          </a:bodyPr>
          <a:lstStyle/>
          <a:p>
            <a:r>
              <a:rPr lang="en-GB" altLang="en-US" b="1" dirty="0" smtClean="0">
                <a:solidFill>
                  <a:srgbClr val="002060"/>
                </a:solidFill>
              </a:rPr>
              <a:t>Let’s sing a song about Michael Collins</a:t>
            </a:r>
            <a:r>
              <a:rPr lang="en-GB" altLang="en-US" dirty="0" smtClean="0"/>
              <a:t/>
            </a:r>
            <a:br>
              <a:rPr lang="en-GB" altLang="en-US" dirty="0" smtClean="0"/>
            </a:br>
            <a:endParaRPr lang="en-GB" altLang="en-US" dirty="0" smtClean="0"/>
          </a:p>
        </p:txBody>
      </p:sp>
      <p:sp>
        <p:nvSpPr>
          <p:cNvPr id="3" name="Content Placeholder 2"/>
          <p:cNvSpPr>
            <a:spLocks noGrp="1"/>
          </p:cNvSpPr>
          <p:nvPr>
            <p:ph idx="1"/>
          </p:nvPr>
        </p:nvSpPr>
        <p:spPr>
          <a:xfrm>
            <a:off x="467544" y="1268760"/>
            <a:ext cx="8229600" cy="5318050"/>
          </a:xfrm>
        </p:spPr>
        <p:txBody>
          <a:bodyPr>
            <a:normAutofit/>
          </a:bodyPr>
          <a:lstStyle/>
          <a:p>
            <a:pPr marL="0" indent="0">
              <a:buFontTx/>
              <a:buNone/>
              <a:defRPr/>
            </a:pPr>
            <a:r>
              <a:rPr lang="en-GB" dirty="0" smtClean="0"/>
              <a:t>Neil Armstrong and Buzz Aldrin </a:t>
            </a:r>
            <a:br>
              <a:rPr lang="en-GB" dirty="0" smtClean="0"/>
            </a:br>
            <a:r>
              <a:rPr lang="en-GB" dirty="0" smtClean="0"/>
              <a:t>walked on the moon, </a:t>
            </a:r>
            <a:br>
              <a:rPr lang="en-GB" dirty="0" smtClean="0"/>
            </a:br>
            <a:r>
              <a:rPr lang="en-GB" dirty="0" smtClean="0"/>
              <a:t>Michael Collins had to stay </a:t>
            </a:r>
            <a:br>
              <a:rPr lang="en-GB" dirty="0" smtClean="0"/>
            </a:br>
            <a:r>
              <a:rPr lang="en-GB" dirty="0" smtClean="0"/>
              <a:t>inside the command module</a:t>
            </a:r>
          </a:p>
          <a:p>
            <a:pPr marL="0" indent="0">
              <a:buFontTx/>
              <a:buNone/>
              <a:defRPr/>
            </a:pPr>
            <a:endParaRPr lang="en-GB" dirty="0"/>
          </a:p>
          <a:p>
            <a:pPr marL="0" indent="0">
              <a:buFontTx/>
              <a:buNone/>
              <a:defRPr/>
            </a:pPr>
            <a:r>
              <a:rPr lang="en-GB" dirty="0" smtClean="0"/>
              <a:t>Let’s start by listening to the song</a:t>
            </a:r>
          </a:p>
          <a:p>
            <a:pPr marL="0" indent="0">
              <a:buFontTx/>
              <a:buNone/>
              <a:defRPr/>
            </a:pPr>
            <a:endParaRPr lang="en-GB" dirty="0"/>
          </a:p>
          <a:p>
            <a:pPr marL="0" indent="0">
              <a:buFontTx/>
              <a:buNone/>
              <a:defRPr/>
            </a:pPr>
            <a:r>
              <a:rPr lang="en-GB" dirty="0" smtClean="0"/>
              <a:t>                                                           </a:t>
            </a:r>
          </a:p>
          <a:p>
            <a:pPr marL="0" indent="0">
              <a:buFontTx/>
              <a:buNone/>
              <a:defRPr/>
            </a:pPr>
            <a:endParaRPr lang="en-GB" dirty="0"/>
          </a:p>
          <a:p>
            <a:pPr>
              <a:defRPr/>
            </a:pPr>
            <a:endParaRPr lang="en-GB" sz="1200" dirty="0" smtClean="0"/>
          </a:p>
          <a:p>
            <a:pPr>
              <a:defRPr/>
            </a:pPr>
            <a:endParaRPr lang="en-GB" sz="1200" dirty="0"/>
          </a:p>
          <a:p>
            <a:pPr>
              <a:defRPr/>
            </a:pPr>
            <a:endParaRPr lang="en-GB" sz="1200" dirty="0" smtClean="0"/>
          </a:p>
          <a:p>
            <a:pPr>
              <a:defRPr/>
            </a:pPr>
            <a:endParaRPr lang="en-GB" sz="1200" dirty="0"/>
          </a:p>
          <a:p>
            <a:pPr>
              <a:defRPr/>
            </a:pPr>
            <a:endParaRPr lang="en-GB" sz="1200" dirty="0"/>
          </a:p>
        </p:txBody>
      </p:sp>
      <p:pic>
        <p:nvPicPr>
          <p:cNvPr id="3076" name="Picture 3" descr="D:\My Documents\Documents\HMS\clipart\Michael Collin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1295400"/>
            <a:ext cx="1528762" cy="197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01 Michael Collins performance trac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19234" y="3962400"/>
            <a:ext cx="609600" cy="609600"/>
          </a:xfrm>
          <a:prstGeom prst="rect">
            <a:avLst/>
          </a:prstGeom>
        </p:spPr>
      </p:pic>
    </p:spTree>
    <p:extLst>
      <p:ext uri="{BB962C8B-B14F-4D97-AF65-F5344CB8AC3E}">
        <p14:creationId xmlns:p14="http://schemas.microsoft.com/office/powerpoint/2010/main" val="2968948442"/>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18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64752" y="404664"/>
            <a:ext cx="8471744" cy="1143000"/>
          </a:xfrm>
        </p:spPr>
        <p:txBody>
          <a:bodyPr>
            <a:normAutofit fontScale="90000"/>
          </a:bodyPr>
          <a:lstStyle/>
          <a:p>
            <a:r>
              <a:rPr lang="en-GB" altLang="en-US" b="1" dirty="0" smtClean="0">
                <a:solidFill>
                  <a:srgbClr val="002060"/>
                </a:solidFill>
              </a:rPr>
              <a:t>What can you hear?</a:t>
            </a:r>
            <a:r>
              <a:rPr lang="en-GB" altLang="en-US" dirty="0" smtClean="0"/>
              <a:t/>
            </a:r>
            <a:br>
              <a:rPr lang="en-GB" altLang="en-US" dirty="0" smtClean="0"/>
            </a:br>
            <a:endParaRPr lang="en-GB" altLang="en-US" dirty="0" smtClean="0"/>
          </a:p>
        </p:txBody>
      </p:sp>
      <p:sp>
        <p:nvSpPr>
          <p:cNvPr id="3" name="Content Placeholder 2"/>
          <p:cNvSpPr>
            <a:spLocks noGrp="1"/>
          </p:cNvSpPr>
          <p:nvPr>
            <p:ph idx="1"/>
          </p:nvPr>
        </p:nvSpPr>
        <p:spPr>
          <a:xfrm>
            <a:off x="467544" y="1066800"/>
            <a:ext cx="8229600" cy="5791200"/>
          </a:xfrm>
        </p:spPr>
        <p:txBody>
          <a:bodyPr>
            <a:normAutofit fontScale="85000" lnSpcReduction="20000"/>
          </a:bodyPr>
          <a:lstStyle/>
          <a:p>
            <a:pPr marL="0" indent="0">
              <a:buFontTx/>
              <a:buNone/>
              <a:defRPr/>
            </a:pPr>
            <a:endParaRPr lang="en-GB" dirty="0"/>
          </a:p>
          <a:p>
            <a:pPr marL="0" indent="0">
              <a:buFontTx/>
              <a:buNone/>
              <a:defRPr/>
            </a:pPr>
            <a:r>
              <a:rPr lang="en-GB" dirty="0" smtClean="0"/>
              <a:t>Listen to the song again</a:t>
            </a:r>
          </a:p>
          <a:p>
            <a:pPr marL="0" indent="0">
              <a:buFontTx/>
              <a:buNone/>
              <a:defRPr/>
            </a:pPr>
            <a:endParaRPr lang="en-GB" dirty="0"/>
          </a:p>
          <a:p>
            <a:pPr marL="0" indent="0">
              <a:buFontTx/>
              <a:buNone/>
              <a:defRPr/>
            </a:pPr>
            <a:r>
              <a:rPr lang="en-GB" dirty="0" smtClean="0"/>
              <a:t>Is the singer a man or a woman?</a:t>
            </a:r>
            <a:endParaRPr lang="en-GB" dirty="0"/>
          </a:p>
          <a:p>
            <a:pPr marL="0" indent="0">
              <a:buFontTx/>
              <a:buNone/>
              <a:defRPr/>
            </a:pPr>
            <a:r>
              <a:rPr lang="en-GB" dirty="0" smtClean="0"/>
              <a:t>What instruments can you hear?</a:t>
            </a:r>
          </a:p>
          <a:p>
            <a:pPr marL="0" indent="0">
              <a:buFontTx/>
              <a:buNone/>
              <a:defRPr/>
            </a:pPr>
            <a:endParaRPr lang="en-GB" dirty="0" smtClean="0"/>
          </a:p>
          <a:p>
            <a:pPr marL="0" indent="0">
              <a:buFontTx/>
              <a:buNone/>
              <a:defRPr/>
            </a:pPr>
            <a:endParaRPr lang="en-GB" dirty="0" smtClean="0"/>
          </a:p>
          <a:p>
            <a:pPr marL="0" indent="0">
              <a:buFontTx/>
              <a:buNone/>
              <a:defRPr/>
            </a:pPr>
            <a:endParaRPr lang="en-GB" dirty="0"/>
          </a:p>
          <a:p>
            <a:pPr marL="0" indent="0">
              <a:buFontTx/>
              <a:buNone/>
              <a:defRPr/>
            </a:pPr>
            <a:endParaRPr lang="en-GB" dirty="0" smtClean="0"/>
          </a:p>
          <a:p>
            <a:pPr marL="0" indent="0">
              <a:buFontTx/>
              <a:buNone/>
              <a:defRPr/>
            </a:pPr>
            <a:r>
              <a:rPr lang="en-GB" dirty="0" smtClean="0"/>
              <a:t>Guitar		            Trumpet		  Trombone</a:t>
            </a:r>
            <a:endParaRPr lang="en-GB" dirty="0"/>
          </a:p>
          <a:p>
            <a:pPr marL="0" indent="0">
              <a:buFontTx/>
              <a:buNone/>
              <a:defRPr/>
            </a:pPr>
            <a:endParaRPr lang="en-GB" dirty="0" smtClean="0"/>
          </a:p>
          <a:p>
            <a:pPr marL="0" indent="0">
              <a:buFontTx/>
              <a:buNone/>
              <a:defRPr/>
            </a:pPr>
            <a:r>
              <a:rPr lang="en-GB" dirty="0" smtClean="0"/>
              <a:t>Listen again and mime playing the instruments when you hear them being played?</a:t>
            </a:r>
          </a:p>
          <a:p>
            <a:pPr marL="0" indent="0">
              <a:buFontTx/>
              <a:buNone/>
              <a:defRPr/>
            </a:pPr>
            <a:r>
              <a:rPr lang="en-GB" dirty="0" smtClean="0"/>
              <a:t>                                                           </a:t>
            </a:r>
          </a:p>
          <a:p>
            <a:pPr marL="0" indent="0">
              <a:buFontTx/>
              <a:buNone/>
              <a:defRPr/>
            </a:pPr>
            <a:endParaRPr lang="en-GB" dirty="0"/>
          </a:p>
          <a:p>
            <a:pPr>
              <a:defRPr/>
            </a:pPr>
            <a:endParaRPr lang="en-GB" sz="1200" dirty="0" smtClean="0"/>
          </a:p>
          <a:p>
            <a:pPr>
              <a:defRPr/>
            </a:pPr>
            <a:endParaRPr lang="en-GB" sz="1200" dirty="0"/>
          </a:p>
          <a:p>
            <a:pPr>
              <a:defRPr/>
            </a:pPr>
            <a:endParaRPr lang="en-GB" sz="1200" dirty="0" smtClean="0"/>
          </a:p>
          <a:p>
            <a:pPr>
              <a:defRPr/>
            </a:pPr>
            <a:endParaRPr lang="en-GB" sz="1200" dirty="0"/>
          </a:p>
          <a:p>
            <a:pPr>
              <a:defRPr/>
            </a:pPr>
            <a:endParaRPr lang="en-GB" sz="1200" dirty="0"/>
          </a:p>
        </p:txBody>
      </p:sp>
      <p:pic>
        <p:nvPicPr>
          <p:cNvPr id="2" name="01 Michael Collins performance trac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477000" y="1371600"/>
            <a:ext cx="609600" cy="609600"/>
          </a:xfrm>
          <a:prstGeom prst="rect">
            <a:avLst/>
          </a:prstGeom>
        </p:spPr>
      </p:pic>
      <p:pic>
        <p:nvPicPr>
          <p:cNvPr id="1026" name="Picture 2" descr="D:\OneDrive - Hampshire County Council\Documents\HMS\clipart\Man on the moon\guita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2812" y="3218041"/>
            <a:ext cx="2391903" cy="151826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OneDrive - Hampshire County Council\Documents\HMS\clipart\Man on the moon\trumpet.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1800" y="3429000"/>
            <a:ext cx="2033587" cy="130730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OneDrive - Hampshire County Council\Documents\HMS\clipart\Man on the moon\trombon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6875" y="3416121"/>
            <a:ext cx="3219450" cy="1419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480212"/>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18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TotalTime>
  <Words>745</Words>
  <Application>Microsoft Office PowerPoint</Application>
  <PresentationFormat>On-screen Show (4:3)</PresentationFormat>
  <Paragraphs>205</Paragraphs>
  <Slides>21</Slides>
  <Notes>5</Notes>
  <HiddenSlides>0</HiddenSlides>
  <MMClips>5</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Keep Calm and  Make Music</vt:lpstr>
      <vt:lpstr>Man on the Moon</vt:lpstr>
      <vt:lpstr>20th July 1969</vt:lpstr>
      <vt:lpstr>Listen</vt:lpstr>
      <vt:lpstr>Listen and move</vt:lpstr>
      <vt:lpstr>Find out about the composer</vt:lpstr>
      <vt:lpstr>Find out about the astronauts</vt:lpstr>
      <vt:lpstr>Let’s sing a song about Michael Collins </vt:lpstr>
      <vt:lpstr>What can you hear? </vt:lpstr>
      <vt:lpstr>Find out about the singer/ song writer</vt:lpstr>
      <vt:lpstr>Join in and sing about Michael Collins </vt:lpstr>
      <vt:lpstr>PowerPoint Presentation</vt:lpstr>
      <vt:lpstr>PowerPoint Presentation</vt:lpstr>
      <vt:lpstr>PowerPoint Presentation</vt:lpstr>
      <vt:lpstr>   Put on a show!    </vt:lpstr>
      <vt:lpstr>Michael Collins Click this icon to sing with someone else   Click this icon to sing on your own </vt:lpstr>
      <vt:lpstr>Got more time?  Let’s get creative!</vt:lpstr>
      <vt:lpstr>Find your sounds</vt:lpstr>
      <vt:lpstr>Here are some suggested online musical instrument sites to explore </vt:lpstr>
      <vt:lpstr>Apple Apps</vt:lpstr>
      <vt:lpstr>Still got time? Listen to some other music inspired by the space e.g.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 on the moon</dc:title>
  <dc:creator>Hampshire Music Service</dc:creator>
  <cp:lastModifiedBy>HMS</cp:lastModifiedBy>
  <cp:revision>27</cp:revision>
  <dcterms:created xsi:type="dcterms:W3CDTF">2006-08-16T00:00:00Z</dcterms:created>
  <dcterms:modified xsi:type="dcterms:W3CDTF">2020-04-30T12:54:44Z</dcterms:modified>
</cp:coreProperties>
</file>