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42"/>
  </p:notesMasterIdLst>
  <p:sldIdLst>
    <p:sldId id="418" r:id="rId2"/>
    <p:sldId id="385" r:id="rId3"/>
    <p:sldId id="453" r:id="rId4"/>
    <p:sldId id="452" r:id="rId5"/>
    <p:sldId id="454" r:id="rId6"/>
    <p:sldId id="455" r:id="rId7"/>
    <p:sldId id="382" r:id="rId8"/>
    <p:sldId id="400" r:id="rId9"/>
    <p:sldId id="403" r:id="rId10"/>
    <p:sldId id="389" r:id="rId11"/>
    <p:sldId id="396" r:id="rId12"/>
    <p:sldId id="397" r:id="rId13"/>
    <p:sldId id="416" r:id="rId14"/>
    <p:sldId id="417" r:id="rId15"/>
    <p:sldId id="420" r:id="rId16"/>
    <p:sldId id="422" r:id="rId17"/>
    <p:sldId id="457" r:id="rId18"/>
    <p:sldId id="464" r:id="rId19"/>
    <p:sldId id="465" r:id="rId20"/>
    <p:sldId id="532" r:id="rId21"/>
    <p:sldId id="497" r:id="rId22"/>
    <p:sldId id="501" r:id="rId23"/>
    <p:sldId id="498" r:id="rId24"/>
    <p:sldId id="503" r:id="rId25"/>
    <p:sldId id="502" r:id="rId26"/>
    <p:sldId id="507" r:id="rId27"/>
    <p:sldId id="534" r:id="rId28"/>
    <p:sldId id="508" r:id="rId29"/>
    <p:sldId id="521" r:id="rId30"/>
    <p:sldId id="523" r:id="rId31"/>
    <p:sldId id="525" r:id="rId32"/>
    <p:sldId id="526" r:id="rId33"/>
    <p:sldId id="536" r:id="rId34"/>
    <p:sldId id="484" r:id="rId35"/>
    <p:sldId id="485" r:id="rId36"/>
    <p:sldId id="528" r:id="rId37"/>
    <p:sldId id="529" r:id="rId38"/>
    <p:sldId id="530" r:id="rId39"/>
    <p:sldId id="531" r:id="rId40"/>
    <p:sldId id="535" r:id="rId4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2" autoAdjust="0"/>
    <p:restoredTop sz="94679" autoAdjust="0"/>
  </p:normalViewPr>
  <p:slideViewPr>
    <p:cSldViewPr>
      <p:cViewPr>
        <p:scale>
          <a:sx n="66" d="100"/>
          <a:sy n="66" d="100"/>
        </p:scale>
        <p:origin x="-1963" y="-48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A27C452-DCB0-42DF-AB09-DE3A011DC58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689926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27C452-DCB0-42DF-AB09-DE3A011DC584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7331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C7A5C-1EEA-43F6-A9EF-CB61A1F0621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3411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5E557-20D9-427B-A734-CACAB459CB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1604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AE451-DE40-4A6E-894E-A5162F49BE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721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55945-11F7-4987-9AF3-8CF71262DC2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0990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054FA-76B5-4AC7-9E31-C8E86132C2D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9483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3E757-FF97-4EDA-9244-883502DEFA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9433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E9992-1638-4A2C-9F64-F2CBAEFD54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1158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773A8-0FBE-43F1-BD1E-08E42466A4B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8007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B1FDB-22D7-4472-AA43-F2CDD92E630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8741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2DFBB-E9AB-4F3B-9B39-34750F4072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0179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DEF24-1632-4D64-9249-D090C299C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1708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EDBB7E-1E46-4246-BE82-08E77A17107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10" Type="http://schemas.openxmlformats.org/officeDocument/2006/relationships/image" Target="../media/image37.png"/><Relationship Id="rId4" Type="http://schemas.openxmlformats.org/officeDocument/2006/relationships/image" Target="../media/image24.png"/><Relationship Id="rId9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12.pn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image" Target="../media/image50.emf"/><Relationship Id="rId4" Type="http://schemas.openxmlformats.org/officeDocument/2006/relationships/package" Target="../embeddings/Microsoft_Word_Document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OWDb2TBYD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4.jpeg"/><Relationship Id="rId7" Type="http://schemas.openxmlformats.org/officeDocument/2006/relationships/image" Target="../media/image3.emf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5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4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jpeg"/><Relationship Id="rId5" Type="http://schemas.openxmlformats.org/officeDocument/2006/relationships/image" Target="../media/image57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6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7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hyperlink" Target="https://recursivearts.com/virtual-piano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r9LA60BtTw" TargetMode="External"/><Relationship Id="rId2" Type="http://schemas.openxmlformats.org/officeDocument/2006/relationships/hyperlink" Target="https://www.youtube.com/watch?v=vi25BFJy5x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jpeg"/><Relationship Id="rId4" Type="http://schemas.openxmlformats.org/officeDocument/2006/relationships/hyperlink" Target="https://www.youtube.com/watch?v=E8Wp8l9zJak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assicsforkids.com/games/note_names.php" TargetMode="External"/><Relationship Id="rId2" Type="http://schemas.openxmlformats.org/officeDocument/2006/relationships/hyperlink" Target="https://www.classicsforkid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lassicsforkids.com/games.html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27.png"/><Relationship Id="rId3" Type="http://schemas.openxmlformats.org/officeDocument/2006/relationships/image" Target="../media/image20.jpeg"/><Relationship Id="rId7" Type="http://schemas.openxmlformats.org/officeDocument/2006/relationships/image" Target="../media/image7.jpeg"/><Relationship Id="rId12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22.jpeg"/><Relationship Id="rId15" Type="http://schemas.openxmlformats.org/officeDocument/2006/relationships/image" Target="../media/image29.jpeg"/><Relationship Id="rId10" Type="http://schemas.openxmlformats.org/officeDocument/2006/relationships/image" Target="../media/image25.jpeg"/><Relationship Id="rId4" Type="http://schemas.openxmlformats.org/officeDocument/2006/relationships/image" Target="../media/image21.png"/><Relationship Id="rId9" Type="http://schemas.openxmlformats.org/officeDocument/2006/relationships/image" Target="../media/image24.png"/><Relationship Id="rId1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4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image" Target="../media/image33.png"/><Relationship Id="rId4" Type="http://schemas.openxmlformats.org/officeDocument/2006/relationships/slide" Target="slide9.xml"/><Relationship Id="rId9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3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sz="6600" smtClean="0">
                <a:solidFill>
                  <a:schemeClr val="bg1"/>
                </a:solidFill>
              </a:rPr>
              <a:t>Keep Calm and </a:t>
            </a:r>
            <a:br>
              <a:rPr lang="en-GB" altLang="en-US" sz="6600" smtClean="0">
                <a:solidFill>
                  <a:schemeClr val="bg1"/>
                </a:solidFill>
              </a:rPr>
            </a:br>
            <a:r>
              <a:rPr lang="en-GB" altLang="en-US" sz="6600" smtClean="0">
                <a:solidFill>
                  <a:schemeClr val="bg1"/>
                </a:solidFill>
              </a:rPr>
              <a:t>Make Music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3600" dirty="0" smtClean="0">
                <a:solidFill>
                  <a:schemeClr val="bg1"/>
                </a:solidFill>
              </a:rPr>
              <a:t>Weekly Wonder</a:t>
            </a:r>
          </a:p>
          <a:p>
            <a:pPr>
              <a:defRPr/>
            </a:pPr>
            <a:r>
              <a:rPr lang="en-GB" sz="3600" dirty="0" smtClean="0">
                <a:solidFill>
                  <a:schemeClr val="bg1"/>
                </a:solidFill>
              </a:rPr>
              <a:t>Read, Write and Remember Music</a:t>
            </a:r>
          </a:p>
          <a:p>
            <a:pPr>
              <a:defRPr/>
            </a:pPr>
            <a:r>
              <a:rPr lang="en-GB" sz="3600" dirty="0" smtClean="0">
                <a:solidFill>
                  <a:schemeClr val="bg1"/>
                </a:solidFill>
              </a:rPr>
              <a:t>KS2 </a:t>
            </a:r>
            <a:r>
              <a:rPr lang="en-GB" sz="3600" dirty="0" smtClean="0">
                <a:solidFill>
                  <a:schemeClr val="bg1"/>
                </a:solidFill>
              </a:rPr>
              <a:t>- Notation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2053" name="Picture 2" descr="E:\HMS\Images\Logos\HMS logo White and Colour no fi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115888"/>
            <a:ext cx="1427162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3" descr="E:\HMS\Images\Logos\HCC Logo White and Colo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05488"/>
            <a:ext cx="2592387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Click to play a high low game</a:t>
            </a:r>
            <a:br>
              <a:rPr lang="en-GB" altLang="en-US" dirty="0" smtClean="0"/>
            </a:br>
            <a:r>
              <a:rPr lang="en-GB" altLang="en-US" sz="2000" dirty="0" smtClean="0"/>
              <a:t>(</a:t>
            </a:r>
            <a:r>
              <a:rPr lang="en-GB" altLang="en-US" sz="2400" dirty="0" smtClean="0"/>
              <a:t>a bit about </a:t>
            </a:r>
            <a:r>
              <a:rPr lang="en-GB" altLang="en-US" sz="2400" b="1" dirty="0" smtClean="0"/>
              <a:t>pitch</a:t>
            </a:r>
            <a:r>
              <a:rPr lang="en-GB" altLang="en-US" sz="2400" dirty="0" smtClean="0"/>
              <a:t>)</a:t>
            </a:r>
            <a:endParaRPr lang="en-GB" altLang="en-US" dirty="0" smtClean="0"/>
          </a:p>
        </p:txBody>
      </p:sp>
      <p:sp>
        <p:nvSpPr>
          <p:cNvPr id="11267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None/>
            </a:pPr>
            <a:r>
              <a:rPr lang="en-GB" altLang="en-US" dirty="0"/>
              <a:t>Make the sound, do you know?</a:t>
            </a:r>
          </a:p>
          <a:p>
            <a:pPr marL="0" indent="0">
              <a:buFont typeface="Arial" charset="0"/>
              <a:buNone/>
            </a:pPr>
            <a:r>
              <a:rPr lang="en-GB" altLang="en-US" dirty="0" smtClean="0"/>
              <a:t>Which </a:t>
            </a:r>
            <a:r>
              <a:rPr lang="en-GB" altLang="en-US" dirty="0" smtClean="0"/>
              <a:t>ones are high?</a:t>
            </a:r>
          </a:p>
          <a:p>
            <a:pPr marL="0" indent="0">
              <a:buFont typeface="Arial" charset="0"/>
              <a:buNone/>
            </a:pPr>
            <a:r>
              <a:rPr lang="en-GB" altLang="en-US" dirty="0" smtClean="0"/>
              <a:t>Which ones are low?</a:t>
            </a:r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(The pictures tell you 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what sound to make)</a:t>
            </a:r>
            <a:endParaRPr lang="en-GB" sz="2400" dirty="0"/>
          </a:p>
        </p:txBody>
      </p:sp>
      <p:pic>
        <p:nvPicPr>
          <p:cNvPr id="5" name="Picture 13" descr="C:\Users\HMS\AppData\Local\Microsoft\Windows\INetCache\IE\DL68SH2N\bird-singing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" y="1360488"/>
            <a:ext cx="1039813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Free Pictures Of Cartoon Mice, Download Free Clip Art, Free Clip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1987550"/>
            <a:ext cx="1063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Pig Pink Animals - Free image on Pixab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50" y="1360488"/>
            <a:ext cx="820738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 descr="C:\Users\HMS\AppData\Local\Microsoft\Windows\INetCache\IE\5KM4N2TV\bear_PNG23449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749800"/>
            <a:ext cx="21336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 descr="C:\Users\HMS\AppData\Local\Microsoft\Windows\INetCache\IE\ZJT68HWB\brown-dog-1457833357lcf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659" y="4244618"/>
            <a:ext cx="15557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 descr="C:\Users\HMS\AppData\Local\Microsoft\Windows\INetCache\IE\5KM4N2TV\cow-159893_64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187825"/>
            <a:ext cx="1460500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C:\Users\HMS\AppData\Local\Microsoft\Windows\INetCache\IE\5KM4N2TV\cow-159893_64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5289550"/>
            <a:ext cx="1460500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Pig Pink Animals - Free image on Pixab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1260475"/>
            <a:ext cx="82073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Free Pictures Of Cartoon Mice, Download Free Clip Art, Free Clip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1444625"/>
            <a:ext cx="106521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C:\Users\HMS\AppData\Local\Microsoft\Windows\INetCache\IE\DL68SH2N\bird-singing[1]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8" y="1951038"/>
            <a:ext cx="1171575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Users\HMS\AppData\Local\Microsoft\Windows\INetCache\IE\5KM4N2TV\14442-illustration-of-a-house-pv[1]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534" y="5800368"/>
            <a:ext cx="970756" cy="97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Play high, middle or low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752975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800" dirty="0"/>
              <a:t>Can you play a high low pattern on a real or virtual </a:t>
            </a:r>
            <a:r>
              <a:rPr lang="en-GB" altLang="en-US" sz="2800" dirty="0" err="1"/>
              <a:t>glockenspeil</a:t>
            </a:r>
            <a:r>
              <a:rPr lang="en-GB" altLang="en-US" sz="2800" dirty="0"/>
              <a:t> or xylophone? You could also try it on a keyboard (low notes on the left)</a:t>
            </a:r>
          </a:p>
          <a:p>
            <a:pPr marL="0" indent="0">
              <a:buFont typeface="Arial" charset="0"/>
              <a:buNone/>
            </a:pPr>
            <a:r>
              <a:rPr lang="en-GB" altLang="en-US" sz="2800" dirty="0" smtClean="0"/>
              <a:t>You </a:t>
            </a:r>
            <a:r>
              <a:rPr lang="en-GB" altLang="en-US" sz="2800" dirty="0" smtClean="0"/>
              <a:t>can play high and low sounds on a  </a:t>
            </a:r>
            <a:r>
              <a:rPr lang="en-GB" altLang="en-US" sz="2800" dirty="0" err="1" smtClean="0"/>
              <a:t>glockenspeil</a:t>
            </a:r>
            <a:endParaRPr lang="en-GB" altLang="en-US" sz="2800" dirty="0" smtClean="0"/>
          </a:p>
          <a:p>
            <a:pPr marL="0" indent="0">
              <a:buFont typeface="Arial" charset="0"/>
              <a:buNone/>
            </a:pPr>
            <a:r>
              <a:rPr lang="en-GB" altLang="en-US" sz="2800" dirty="0" smtClean="0"/>
              <a:t>                             high end (shortest bar)</a:t>
            </a:r>
          </a:p>
          <a:p>
            <a:pPr marL="0" indent="0">
              <a:buFont typeface="Arial" charset="0"/>
              <a:buNone/>
            </a:pPr>
            <a:endParaRPr lang="en-GB" altLang="en-US" sz="2800" dirty="0" smtClean="0"/>
          </a:p>
          <a:p>
            <a:pPr marL="0" indent="0">
              <a:buFont typeface="Arial" charset="0"/>
              <a:buNone/>
            </a:pPr>
            <a:endParaRPr lang="en-GB" altLang="en-US" sz="2800" dirty="0" smtClean="0"/>
          </a:p>
          <a:p>
            <a:pPr marL="0" indent="0">
              <a:buFont typeface="Arial" charset="0"/>
              <a:buNone/>
            </a:pPr>
            <a:r>
              <a:rPr lang="en-GB" altLang="en-US" sz="2800" dirty="0" smtClean="0"/>
              <a:t>                                          </a:t>
            </a:r>
          </a:p>
          <a:p>
            <a:pPr marL="0" indent="0">
              <a:buFont typeface="Arial" charset="0"/>
              <a:buNone/>
            </a:pPr>
            <a:r>
              <a:rPr lang="en-GB" altLang="en-US" sz="2800" dirty="0" smtClean="0"/>
              <a:t>                             </a:t>
            </a:r>
            <a:r>
              <a:rPr lang="en-GB" altLang="en-US" sz="2800" dirty="0" smtClean="0"/>
              <a:t>low </a:t>
            </a:r>
            <a:r>
              <a:rPr lang="en-GB" altLang="en-US" sz="2800" dirty="0" smtClean="0"/>
              <a:t>end (longest bar), left hand side</a:t>
            </a:r>
          </a:p>
          <a:p>
            <a:pPr marL="0" indent="0">
              <a:buNone/>
            </a:pPr>
            <a:endParaRPr lang="en-GB" altLang="en-US" sz="1800" dirty="0" smtClean="0"/>
          </a:p>
          <a:p>
            <a:pPr marL="0" indent="0">
              <a:buNone/>
            </a:pPr>
            <a:r>
              <a:rPr lang="en-GB" altLang="en-US" sz="1800" dirty="0" smtClean="0"/>
              <a:t>If </a:t>
            </a:r>
            <a:r>
              <a:rPr lang="en-GB" altLang="en-US" sz="1800" dirty="0"/>
              <a:t>you haven’t got a real instrument to play there are free apps on the iPad, iPhone </a:t>
            </a:r>
            <a:endParaRPr lang="en-GB" altLang="en-US" sz="1800" dirty="0" smtClean="0"/>
          </a:p>
          <a:p>
            <a:pPr marL="0" indent="0">
              <a:buNone/>
            </a:pPr>
            <a:r>
              <a:rPr lang="en-GB" altLang="en-US" sz="1800" dirty="0" smtClean="0"/>
              <a:t>or </a:t>
            </a:r>
            <a:r>
              <a:rPr lang="en-GB" altLang="en-US" sz="1800" dirty="0"/>
              <a:t>Android device that you could try </a:t>
            </a:r>
            <a:r>
              <a:rPr lang="en-GB" altLang="en-US" sz="1800" dirty="0" err="1"/>
              <a:t>e.g.xylophone</a:t>
            </a:r>
            <a:r>
              <a:rPr lang="en-GB" altLang="en-US" sz="1800" dirty="0"/>
              <a:t>, marimba or keyboard  </a:t>
            </a:r>
          </a:p>
          <a:p>
            <a:pPr marL="0" indent="0">
              <a:buFont typeface="Arial" charset="0"/>
              <a:buNone/>
            </a:pPr>
            <a:endParaRPr lang="en-GB" altLang="en-US" sz="2800" dirty="0" smtClean="0"/>
          </a:p>
          <a:p>
            <a:pPr marL="0" indent="0">
              <a:buFont typeface="Arial" charset="0"/>
              <a:buNone/>
            </a:pPr>
            <a:endParaRPr lang="en-GB" altLang="en-US" sz="2800" dirty="0" smtClean="0"/>
          </a:p>
        </p:txBody>
      </p:sp>
      <p:pic>
        <p:nvPicPr>
          <p:cNvPr id="18434" name="Picture 2" descr="C:\Users\HMS\AppData\Local\Microsoft\Windows\INetCache\IE\5BD2DBGR\kids-xylophon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305" y="3585370"/>
            <a:ext cx="2441706" cy="162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HMS\AppData\Local\Microsoft\Windows\INetCache\IE\5BD2DBGR\kids-xylophon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3582" y="3597017"/>
            <a:ext cx="2304258" cy="153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6239440" y="3299618"/>
            <a:ext cx="852840" cy="7774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275856" y="5013176"/>
            <a:ext cx="1656184" cy="1999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Users\HMS\AppData\Local\Microsoft\Windows\INetCache\IE\5KM4N2TV\14442-illustration-of-a-house-pv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244" y="5791483"/>
            <a:ext cx="970756" cy="97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High, middle or low</a:t>
            </a:r>
            <a:r>
              <a:rPr lang="en-GB" altLang="en-US" dirty="0" smtClean="0"/>
              <a:t>? </a:t>
            </a:r>
            <a:br>
              <a:rPr lang="en-GB" altLang="en-US" dirty="0" smtClean="0"/>
            </a:br>
            <a:r>
              <a:rPr lang="en-GB" altLang="en-US" sz="2800" dirty="0" smtClean="0"/>
              <a:t>click to reveal high, middle, or low dots</a:t>
            </a:r>
            <a:endParaRPr lang="en-GB" altLang="en-US" sz="28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Font typeface="Arial" charset="0"/>
              <a:buNone/>
            </a:pPr>
            <a:endParaRPr lang="en-GB" altLang="en-US" sz="2800" dirty="0" smtClean="0"/>
          </a:p>
          <a:p>
            <a:pPr marL="0" indent="0">
              <a:buFont typeface="Arial" charset="0"/>
              <a:buNone/>
            </a:pPr>
            <a:r>
              <a:rPr lang="en-GB" altLang="en-US" sz="2800" dirty="0" smtClean="0"/>
              <a:t>Choose </a:t>
            </a:r>
            <a:r>
              <a:rPr lang="en-GB" altLang="en-US" sz="2800" dirty="0" smtClean="0"/>
              <a:t>a note in the middle of your real or virtual instrument and play this high, middle and low pattern</a:t>
            </a:r>
          </a:p>
          <a:p>
            <a:pPr marL="0" indent="0" algn="ctr">
              <a:buFont typeface="Arial" charset="0"/>
              <a:buNone/>
            </a:pPr>
            <a:r>
              <a:rPr lang="en-GB" altLang="en-US" sz="2800" dirty="0" smtClean="0">
                <a:solidFill>
                  <a:schemeClr val="bg1">
                    <a:lumMod val="50000"/>
                  </a:schemeClr>
                </a:solidFill>
              </a:rPr>
              <a:t>low</a:t>
            </a:r>
            <a:r>
              <a:rPr lang="en-GB" altLang="en-US" sz="2800" dirty="0" smtClean="0">
                <a:solidFill>
                  <a:schemeClr val="bg1">
                    <a:lumMod val="50000"/>
                  </a:schemeClr>
                </a:solidFill>
              </a:rPr>
              <a:t>/high/middle /high/middle/low/middle/high</a:t>
            </a:r>
            <a:endParaRPr lang="en-GB" altLang="en-US" sz="2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Font typeface="Arial" charset="0"/>
              <a:buNone/>
            </a:pPr>
            <a:endParaRPr lang="en-GB" altLang="en-US" sz="2800" dirty="0" smtClean="0"/>
          </a:p>
          <a:p>
            <a:pPr marL="0" indent="0">
              <a:buFont typeface="Arial" charset="0"/>
              <a:buNone/>
            </a:pPr>
            <a:r>
              <a:rPr lang="en-GB" altLang="en-US" sz="2400" dirty="0" smtClean="0"/>
              <a:t>Can </a:t>
            </a:r>
            <a:r>
              <a:rPr lang="en-GB" altLang="en-US" sz="2400" dirty="0" smtClean="0"/>
              <a:t>you make up, write </a:t>
            </a:r>
            <a:r>
              <a:rPr lang="en-GB" altLang="en-US" sz="2400" dirty="0" smtClean="0"/>
              <a:t>down and </a:t>
            </a:r>
            <a:r>
              <a:rPr lang="en-GB" altLang="en-US" sz="2400" dirty="0" smtClean="0"/>
              <a:t>play your own pattern?</a:t>
            </a:r>
          </a:p>
          <a:p>
            <a:pPr marL="0" indent="0">
              <a:buFont typeface="Arial" charset="0"/>
              <a:buNone/>
            </a:pPr>
            <a:endParaRPr lang="en-GB" altLang="en-US" sz="18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410093"/>
              </p:ext>
            </p:extLst>
          </p:nvPr>
        </p:nvGraphicFramePr>
        <p:xfrm>
          <a:off x="1116013" y="1397000"/>
          <a:ext cx="6769104" cy="1527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138"/>
                <a:gridCol w="846138"/>
                <a:gridCol w="846138"/>
                <a:gridCol w="846138"/>
                <a:gridCol w="846138"/>
                <a:gridCol w="846138"/>
                <a:gridCol w="846138"/>
                <a:gridCol w="846138"/>
              </a:tblGrid>
              <a:tr h="1527944"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45" marR="91445"/>
                </a:tc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7308850" y="1484313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6443663" y="2112963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5651500" y="2536551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4716463" y="1998663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</p:txBody>
      </p:sp>
      <p:sp>
        <p:nvSpPr>
          <p:cNvPr id="10" name="Oval 9"/>
          <p:cNvSpPr/>
          <p:nvPr/>
        </p:nvSpPr>
        <p:spPr>
          <a:xfrm>
            <a:off x="3923335" y="1496471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</p:txBody>
      </p:sp>
      <p:sp>
        <p:nvSpPr>
          <p:cNvPr id="11" name="Oval 10"/>
          <p:cNvSpPr/>
          <p:nvPr/>
        </p:nvSpPr>
        <p:spPr>
          <a:xfrm>
            <a:off x="3137665" y="1998663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</p:txBody>
      </p:sp>
      <p:sp>
        <p:nvSpPr>
          <p:cNvPr id="12" name="Oval 11"/>
          <p:cNvSpPr/>
          <p:nvPr/>
        </p:nvSpPr>
        <p:spPr>
          <a:xfrm>
            <a:off x="2268538" y="1484313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</p:txBody>
      </p:sp>
      <p:sp>
        <p:nvSpPr>
          <p:cNvPr id="13" name="Oval 12"/>
          <p:cNvSpPr/>
          <p:nvPr/>
        </p:nvSpPr>
        <p:spPr>
          <a:xfrm>
            <a:off x="1463194" y="2564904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  <a:p>
            <a:pPr algn="ctr">
              <a:defRPr/>
            </a:pPr>
            <a:endParaRPr lang="en-GB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Storm at Sea – picture score</a:t>
            </a:r>
            <a:br>
              <a:rPr lang="en-GB" dirty="0" smtClean="0"/>
            </a:b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(you need 3 or more players, all playing together, from left to right </a:t>
            </a:r>
            <a:b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GB" sz="2000" dirty="0">
                <a:solidFill>
                  <a:schemeClr val="bg1">
                    <a:lumMod val="50000"/>
                  </a:schemeClr>
                </a:solidFill>
              </a:rPr>
              <a:t>-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use voices, body percussion, homemade or other instruments)</a:t>
            </a:r>
            <a:endParaRPr lang="en-GB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168592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GB" altLang="en-US" smtClean="0"/>
              <a:t>Layer 4</a:t>
            </a:r>
          </a:p>
          <a:p>
            <a:pPr marL="0" indent="0">
              <a:buFont typeface="Arial" charset="0"/>
              <a:buNone/>
            </a:pPr>
            <a:r>
              <a:rPr lang="en-GB" altLang="en-US" sz="2000" smtClean="0"/>
              <a:t>(thunder </a:t>
            </a:r>
          </a:p>
          <a:p>
            <a:pPr marL="0" indent="0">
              <a:buFont typeface="Arial" charset="0"/>
              <a:buNone/>
            </a:pPr>
            <a:r>
              <a:rPr lang="en-GB" altLang="en-US" sz="2000" smtClean="0"/>
              <a:t>and lightning)</a:t>
            </a:r>
          </a:p>
          <a:p>
            <a:pPr marL="0" indent="0">
              <a:buFont typeface="Arial" charset="0"/>
              <a:buNone/>
            </a:pPr>
            <a:r>
              <a:rPr lang="en-GB" altLang="en-US" smtClean="0"/>
              <a:t>Layer 3</a:t>
            </a:r>
          </a:p>
          <a:p>
            <a:pPr marL="0" indent="0">
              <a:buFont typeface="Arial" charset="0"/>
              <a:buNone/>
            </a:pPr>
            <a:r>
              <a:rPr lang="en-GB" altLang="en-US" sz="2000" smtClean="0"/>
              <a:t>(rain)</a:t>
            </a:r>
          </a:p>
          <a:p>
            <a:pPr marL="0" indent="0">
              <a:buFont typeface="Arial" charset="0"/>
              <a:buNone/>
            </a:pPr>
            <a:r>
              <a:rPr lang="en-GB" altLang="en-US" smtClean="0"/>
              <a:t>Layer 2</a:t>
            </a:r>
          </a:p>
          <a:p>
            <a:pPr marL="0" indent="0">
              <a:buFont typeface="Arial" charset="0"/>
              <a:buNone/>
            </a:pPr>
            <a:r>
              <a:rPr lang="en-GB" altLang="en-US" sz="2000" smtClean="0"/>
              <a:t>(wind) </a:t>
            </a:r>
          </a:p>
          <a:p>
            <a:pPr marL="0" indent="0">
              <a:buFont typeface="Arial" charset="0"/>
              <a:buNone/>
            </a:pPr>
            <a:r>
              <a:rPr lang="en-GB" altLang="en-US" smtClean="0"/>
              <a:t>Layer 1</a:t>
            </a:r>
          </a:p>
          <a:p>
            <a:pPr marL="0" indent="0">
              <a:buFont typeface="Arial" charset="0"/>
              <a:buNone/>
            </a:pPr>
            <a:r>
              <a:rPr lang="en-GB" altLang="en-US" sz="2000" smtClean="0"/>
              <a:t>(waves)</a:t>
            </a:r>
          </a:p>
        </p:txBody>
      </p:sp>
      <p:pic>
        <p:nvPicPr>
          <p:cNvPr id="14340" name="Google Shape;136;p20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933825"/>
            <a:ext cx="1389063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Google Shape;136;p20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933825"/>
            <a:ext cx="1389063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Google Shape;136;p20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949700"/>
            <a:ext cx="1389062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Google Shape;136;p20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63" y="3932238"/>
            <a:ext cx="1389062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Google Shape;136;p20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932238"/>
            <a:ext cx="1389062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4" descr="C:\Users\HMS\AppData\Local\Microsoft\Windows\INetCache\IE\DL68SH2N\sea-715853_64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4941888"/>
            <a:ext cx="6553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3" descr="D:\My Documents\Documents\HMS\clipart\rain drop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2997200"/>
            <a:ext cx="6524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3" descr="D:\My Documents\Documents\HMS\clipart\rain drop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997200"/>
            <a:ext cx="6524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3" descr="D:\My Documents\Documents\HMS\clipart\rain drop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863" y="2997200"/>
            <a:ext cx="650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Google Shape;58;p13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075" y="1773238"/>
            <a:ext cx="1173163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3" descr="D:\My Documents\Documents\HMS\clipart\rain drop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238" y="3028950"/>
            <a:ext cx="652462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1688902" y="6338707"/>
            <a:ext cx="6658940" cy="2046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2" descr="C:\Users\HMS\AppData\Local\Microsoft\Windows\INetCache\IE\5KM4N2TV\14442-illustration-of-a-house-pv[1]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506" y="5986765"/>
            <a:ext cx="762494" cy="76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6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 smtClean="0"/>
              <a:t>Man on the Moon Music – graphic score</a:t>
            </a:r>
            <a:br>
              <a:rPr lang="en-GB" altLang="en-US" sz="3600" dirty="0" smtClean="0"/>
            </a:br>
            <a:r>
              <a:rPr lang="en-GB" altLang="en-US" sz="2800" dirty="0" smtClean="0"/>
              <a:t>can you play this outer space music?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 algn="ctr">
              <a:buNone/>
            </a:pPr>
            <a:r>
              <a:rPr lang="en-US" altLang="en-US" sz="2800" dirty="0"/>
              <a:t>You need 4 players one for each line </a:t>
            </a:r>
            <a:r>
              <a:rPr lang="en-US" altLang="en-US" sz="2800" dirty="0" smtClean="0"/>
              <a:t>/ instrument </a:t>
            </a:r>
            <a:endParaRPr lang="en-US" altLang="en-US" sz="2800" dirty="0"/>
          </a:p>
          <a:p>
            <a:pPr marL="0" indent="0" algn="ctr">
              <a:buNone/>
            </a:pPr>
            <a:r>
              <a:rPr lang="en-US" altLang="en-US" sz="2800" dirty="0" smtClean="0"/>
              <a:t>Play together from left to right </a:t>
            </a:r>
            <a:endParaRPr lang="en-US" altLang="en-US" sz="2800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en-US" altLang="en-US" dirty="0" smtClean="0"/>
          </a:p>
        </p:txBody>
      </p:sp>
      <p:graphicFrame>
        <p:nvGraphicFramePr>
          <p:cNvPr id="1536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439792"/>
              </p:ext>
            </p:extLst>
          </p:nvPr>
        </p:nvGraphicFramePr>
        <p:xfrm>
          <a:off x="827584" y="1556792"/>
          <a:ext cx="7488832" cy="3951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Document" r:id="rId4" imgW="8934744" imgH="6045239" progId="Word.Document.12">
                  <p:embed/>
                </p:oleObj>
              </mc:Choice>
              <mc:Fallback>
                <p:oleObj name="Document" r:id="rId4" imgW="8934744" imgH="6045239" progId="Word.Document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556792"/>
                        <a:ext cx="7488832" cy="3951479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Arrow 4"/>
          <p:cNvSpPr/>
          <p:nvPr/>
        </p:nvSpPr>
        <p:spPr>
          <a:xfrm>
            <a:off x="1691680" y="6623639"/>
            <a:ext cx="6768752" cy="117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2" descr="C:\Users\HMS\AppData\Local\Microsoft\Windows\INetCache\IE\5KM4N2TV\14442-illustration-of-a-house-pv[1]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038" y="5659806"/>
            <a:ext cx="815752" cy="81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/>
              <a:t>The steady beat is the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>
                <a:solidFill>
                  <a:srgbClr val="FF0000"/>
                </a:solidFill>
              </a:rPr>
              <a:t>heart</a:t>
            </a:r>
            <a:r>
              <a:rPr lang="en-GB" dirty="0" smtClean="0"/>
              <a:t> beat </a:t>
            </a:r>
            <a:r>
              <a:rPr lang="en-GB" dirty="0"/>
              <a:t>of the music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altLang="en-US" dirty="0" smtClean="0"/>
              <a:t>Listen to a favourite song or follow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dirty="0" smtClean="0"/>
              <a:t>the link to </a:t>
            </a:r>
            <a:r>
              <a:rPr lang="en-US" altLang="en-US" dirty="0" smtClean="0">
                <a:hlinkClick r:id="rId3"/>
              </a:rPr>
              <a:t>Happy with the Minions</a:t>
            </a:r>
            <a:endParaRPr lang="en-US" altLang="en-US" dirty="0" smtClean="0"/>
          </a:p>
          <a:p>
            <a:pPr marL="0" indent="0" eaLnBrk="1" hangingPunct="1">
              <a:buFont typeface="Arial" charset="0"/>
              <a:buNone/>
            </a:pPr>
            <a:r>
              <a:rPr lang="en-US" altLang="en-US" dirty="0" smtClean="0"/>
              <a:t>                                          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dirty="0" smtClean="0"/>
              <a:t>Can you tap the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dirty="0"/>
              <a:t>s</a:t>
            </a:r>
            <a:r>
              <a:rPr lang="en-US" altLang="en-US" dirty="0" smtClean="0"/>
              <a:t>teady beat along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dirty="0"/>
              <a:t>t</a:t>
            </a:r>
            <a:r>
              <a:rPr lang="en-US" altLang="en-US" dirty="0" smtClean="0"/>
              <a:t>o the music?</a:t>
            </a:r>
          </a:p>
        </p:txBody>
      </p:sp>
      <p:pic>
        <p:nvPicPr>
          <p:cNvPr id="17412" name="Picture 3" descr="D:\My Documents\Documents\HMS\clipart\Microsoft screen beans\large and small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64" t="652"/>
          <a:stretch>
            <a:fillRect/>
          </a:stretch>
        </p:blipFill>
        <p:spPr bwMode="auto">
          <a:xfrm>
            <a:off x="7364412" y="764704"/>
            <a:ext cx="13557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eart 4"/>
          <p:cNvSpPr/>
          <p:nvPr/>
        </p:nvSpPr>
        <p:spPr>
          <a:xfrm>
            <a:off x="8042274" y="1916832"/>
            <a:ext cx="400050" cy="4191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7" t="27187" r="37500" b="17967"/>
          <a:stretch>
            <a:fillRect/>
          </a:stretch>
        </p:blipFill>
        <p:spPr bwMode="auto">
          <a:xfrm>
            <a:off x="3665556" y="3451548"/>
            <a:ext cx="3698856" cy="2774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862"/>
          </a:xfrm>
        </p:spPr>
        <p:txBody>
          <a:bodyPr/>
          <a:lstStyle/>
          <a:p>
            <a:pPr eaLnBrk="1" hangingPunct="1"/>
            <a:r>
              <a:rPr lang="en-GB" altLang="en-US" sz="4800" dirty="0" smtClean="0"/>
              <a:t>4 metre </a:t>
            </a:r>
            <a:br>
              <a:rPr lang="en-GB" altLang="en-US" sz="4800" dirty="0" smtClean="0"/>
            </a:br>
            <a:r>
              <a:rPr lang="en-GB" altLang="en-US" sz="3600" dirty="0" smtClean="0"/>
              <a:t>(4 x       = 4 beats = counting in 4 =  4 metre)</a:t>
            </a:r>
            <a:br>
              <a:rPr lang="en-GB" altLang="en-US" sz="3600" dirty="0" smtClean="0"/>
            </a:br>
            <a:endParaRPr lang="en-GB" altLang="en-US" sz="3600" dirty="0" smtClean="0"/>
          </a:p>
        </p:txBody>
      </p:sp>
      <p:sp>
        <p:nvSpPr>
          <p:cNvPr id="9" name="Heart 8"/>
          <p:cNvSpPr/>
          <p:nvPr/>
        </p:nvSpPr>
        <p:spPr>
          <a:xfrm>
            <a:off x="457200" y="2919413"/>
            <a:ext cx="1676400" cy="16002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Heart 9"/>
          <p:cNvSpPr/>
          <p:nvPr/>
        </p:nvSpPr>
        <p:spPr>
          <a:xfrm>
            <a:off x="2590800" y="2895600"/>
            <a:ext cx="1676400" cy="16002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Heart 10"/>
          <p:cNvSpPr/>
          <p:nvPr/>
        </p:nvSpPr>
        <p:spPr>
          <a:xfrm>
            <a:off x="4724400" y="2901950"/>
            <a:ext cx="1676400" cy="16002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Heart 11"/>
          <p:cNvSpPr/>
          <p:nvPr/>
        </p:nvSpPr>
        <p:spPr>
          <a:xfrm>
            <a:off x="6934200" y="2895600"/>
            <a:ext cx="1676400" cy="16002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457200" y="5373688"/>
            <a:ext cx="8507413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en-US" sz="2800" dirty="0">
                <a:latin typeface="+mn-lt"/>
              </a:rPr>
              <a:t>The beats in  “Happy” (and most other pop songs) are counted in groups of </a:t>
            </a:r>
            <a:r>
              <a:rPr lang="en-GB" altLang="en-US" sz="2800" dirty="0" smtClean="0">
                <a:latin typeface="+mn-lt"/>
              </a:rPr>
              <a:t>4 - </a:t>
            </a:r>
            <a:r>
              <a:rPr lang="en-GB" altLang="en-US" sz="2800" dirty="0">
                <a:latin typeface="+mn-lt"/>
              </a:rPr>
              <a:t>1 2 3 4, this is called 4 metre</a:t>
            </a:r>
            <a:r>
              <a:rPr lang="en-GB" altLang="en-US" sz="2800" dirty="0"/>
              <a:t/>
            </a:r>
            <a:br>
              <a:rPr lang="en-GB" altLang="en-US" sz="2800" dirty="0"/>
            </a:br>
            <a:endParaRPr lang="en-GB" sz="2800" dirty="0"/>
          </a:p>
        </p:txBody>
      </p:sp>
      <p:sp>
        <p:nvSpPr>
          <p:cNvPr id="8" name="Heart 7"/>
          <p:cNvSpPr/>
          <p:nvPr/>
        </p:nvSpPr>
        <p:spPr>
          <a:xfrm>
            <a:off x="1319172" y="1110095"/>
            <a:ext cx="595313" cy="519112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smtClean="0"/>
              <a:t>Music can be in 2 or 3 (or 5,6,7…) metre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GB" sz="3600" dirty="0" smtClean="0"/>
              <a:t>2 metre - counting in 2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(marching music is counted in 2,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left/right, </a:t>
            </a:r>
            <a:r>
              <a:rPr lang="en-GB" sz="2400" b="1" dirty="0" smtClean="0"/>
              <a:t>1 </a:t>
            </a:r>
            <a:r>
              <a:rPr lang="en-GB" sz="2400" dirty="0" smtClean="0"/>
              <a:t>2, </a:t>
            </a:r>
            <a:r>
              <a:rPr lang="en-GB" sz="2400" b="1" dirty="0" smtClean="0"/>
              <a:t>1</a:t>
            </a:r>
            <a:r>
              <a:rPr lang="en-GB" sz="2400" dirty="0" smtClean="0"/>
              <a:t> 2)</a:t>
            </a:r>
          </a:p>
          <a:p>
            <a:pPr marL="0" indent="0">
              <a:buFont typeface="Arial" charset="0"/>
              <a:buNone/>
              <a:defRPr/>
            </a:pPr>
            <a:endParaRPr lang="en-GB" sz="2400" dirty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					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/>
              <a:t>	</a:t>
            </a:r>
            <a:r>
              <a:rPr lang="en-GB" sz="2400" dirty="0" smtClean="0"/>
              <a:t>				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/>
              <a:t>	</a:t>
            </a:r>
            <a:r>
              <a:rPr lang="en-GB" sz="2400" dirty="0" smtClean="0"/>
              <a:t>		</a:t>
            </a:r>
            <a:r>
              <a:rPr lang="en-GB" sz="2400" dirty="0"/>
              <a:t> </a:t>
            </a:r>
            <a:r>
              <a:rPr lang="en-GB" sz="2400" dirty="0" smtClean="0"/>
              <a:t>           </a:t>
            </a:r>
            <a:r>
              <a:rPr lang="en-GB" sz="3600" dirty="0" smtClean="0"/>
              <a:t>3 metre - counting in 3</a:t>
            </a: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400" dirty="0"/>
              <a:t> </a:t>
            </a:r>
            <a:r>
              <a:rPr lang="en-GB" sz="2400" dirty="0" smtClean="0"/>
              <a:t>                                                    (waltz, dance music is counted in 3,                                                               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/>
              <a:t> </a:t>
            </a:r>
            <a:r>
              <a:rPr lang="en-GB" sz="2400" dirty="0" smtClean="0"/>
              <a:t>                                                     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GB" sz="2400" dirty="0" smtClean="0"/>
              <a:t> 2 3, 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GB" sz="2400" dirty="0" smtClean="0"/>
              <a:t> 2 3</a:t>
            </a:r>
            <a:r>
              <a:rPr lang="en-GB" sz="2400" dirty="0"/>
              <a:t> </a:t>
            </a:r>
            <a:r>
              <a:rPr lang="en-GB" sz="2400" dirty="0" smtClean="0"/>
              <a:t>)</a:t>
            </a:r>
            <a:endParaRPr lang="en-GB" sz="36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3600" dirty="0"/>
              <a:t>	</a:t>
            </a:r>
            <a:r>
              <a:rPr lang="en-GB" sz="3600" dirty="0" smtClean="0"/>
              <a:t>			</a:t>
            </a:r>
            <a:endParaRPr lang="en-GB" sz="3600" dirty="0"/>
          </a:p>
        </p:txBody>
      </p:sp>
      <p:sp>
        <p:nvSpPr>
          <p:cNvPr id="4" name="Heart 3"/>
          <p:cNvSpPr/>
          <p:nvPr/>
        </p:nvSpPr>
        <p:spPr>
          <a:xfrm>
            <a:off x="5580063" y="2060575"/>
            <a:ext cx="1100137" cy="1096963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Heart 6"/>
          <p:cNvSpPr/>
          <p:nvPr/>
        </p:nvSpPr>
        <p:spPr>
          <a:xfrm>
            <a:off x="6888163" y="2060575"/>
            <a:ext cx="1100137" cy="1095375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Heart 7"/>
          <p:cNvSpPr/>
          <p:nvPr/>
        </p:nvSpPr>
        <p:spPr>
          <a:xfrm>
            <a:off x="2771775" y="4581525"/>
            <a:ext cx="1100138" cy="1095375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Heart 8"/>
          <p:cNvSpPr/>
          <p:nvPr/>
        </p:nvSpPr>
        <p:spPr>
          <a:xfrm>
            <a:off x="1497406" y="4545578"/>
            <a:ext cx="1100138" cy="1095375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Heart 9"/>
          <p:cNvSpPr/>
          <p:nvPr/>
        </p:nvSpPr>
        <p:spPr>
          <a:xfrm>
            <a:off x="179387" y="4545579"/>
            <a:ext cx="1100137" cy="1095375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rt 5"/>
          <p:cNvSpPr/>
          <p:nvPr/>
        </p:nvSpPr>
        <p:spPr>
          <a:xfrm>
            <a:off x="7019925" y="2901950"/>
            <a:ext cx="1655763" cy="16002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Heart 4"/>
          <p:cNvSpPr/>
          <p:nvPr/>
        </p:nvSpPr>
        <p:spPr>
          <a:xfrm>
            <a:off x="4876800" y="2933700"/>
            <a:ext cx="1676400" cy="16002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Heart 6"/>
          <p:cNvSpPr/>
          <p:nvPr/>
        </p:nvSpPr>
        <p:spPr>
          <a:xfrm>
            <a:off x="2701925" y="2933700"/>
            <a:ext cx="1676400" cy="16002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" name="Heart 3"/>
          <p:cNvSpPr/>
          <p:nvPr/>
        </p:nvSpPr>
        <p:spPr>
          <a:xfrm>
            <a:off x="457200" y="2933700"/>
            <a:ext cx="1676400" cy="16002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Rhythm patterns fit to the steady beat</a:t>
            </a:r>
            <a:br>
              <a:rPr lang="en-GB" dirty="0" smtClean="0"/>
            </a:br>
            <a:r>
              <a:rPr lang="en-GB" sz="2700" dirty="0" smtClean="0"/>
              <a:t>click once to see how a rhythm fits to the steady beat in 4 metre</a:t>
            </a:r>
            <a:endParaRPr lang="en-GB" sz="2700" dirty="0"/>
          </a:p>
        </p:txBody>
      </p:sp>
      <p:sp>
        <p:nvSpPr>
          <p:cNvPr id="19463" name="Content Placeholder 2"/>
          <p:cNvSpPr>
            <a:spLocks noGrp="1"/>
          </p:cNvSpPr>
          <p:nvPr>
            <p:ph idx="1"/>
          </p:nvPr>
        </p:nvSpPr>
        <p:spPr>
          <a:xfrm>
            <a:off x="611188" y="1412776"/>
            <a:ext cx="8169275" cy="4895949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GB" altLang="en-US" dirty="0" smtClean="0"/>
              <a:t>   </a:t>
            </a:r>
          </a:p>
          <a:p>
            <a:pPr marL="0" indent="0" eaLnBrk="1" hangingPunct="1">
              <a:buFont typeface="Arial" charset="0"/>
              <a:buNone/>
            </a:pPr>
            <a:r>
              <a:rPr lang="en-GB" altLang="en-US" sz="5400" dirty="0" smtClean="0"/>
              <a:t>   1            2            3           4</a:t>
            </a:r>
          </a:p>
          <a:p>
            <a:pPr marL="0" indent="0" eaLnBrk="1" hangingPunct="1">
              <a:buFont typeface="Arial" charset="0"/>
              <a:buNone/>
            </a:pPr>
            <a:r>
              <a:rPr lang="en-GB" altLang="en-US" sz="5400" dirty="0" smtClean="0"/>
              <a:t>   x            </a:t>
            </a:r>
            <a:r>
              <a:rPr lang="en-GB" altLang="en-US" sz="5400" dirty="0" err="1" smtClean="0"/>
              <a:t>x</a:t>
            </a:r>
            <a:r>
              <a:rPr lang="en-GB" altLang="en-US" sz="5400" dirty="0" smtClean="0"/>
              <a:t>          </a:t>
            </a:r>
            <a:r>
              <a:rPr lang="en-GB" altLang="en-US" sz="5400" dirty="0" err="1" smtClean="0"/>
              <a:t>x</a:t>
            </a:r>
            <a:r>
              <a:rPr lang="en-GB" altLang="en-US" sz="5400" dirty="0" smtClean="0"/>
              <a:t>   </a:t>
            </a:r>
            <a:r>
              <a:rPr lang="en-GB" altLang="en-US" sz="5400" dirty="0" err="1" smtClean="0"/>
              <a:t>x</a:t>
            </a:r>
            <a:r>
              <a:rPr lang="en-GB" altLang="en-US" sz="5400" dirty="0" smtClean="0"/>
              <a:t>         </a:t>
            </a:r>
            <a:r>
              <a:rPr lang="en-GB" altLang="en-US" sz="5400" dirty="0" err="1" smtClean="0"/>
              <a:t>x</a:t>
            </a:r>
            <a:endParaRPr lang="en-GB" altLang="en-US" sz="5400" dirty="0" smtClean="0"/>
          </a:p>
          <a:p>
            <a:pPr marL="0" indent="0" eaLnBrk="1" hangingPunct="1">
              <a:buFont typeface="Arial" charset="0"/>
              <a:buNone/>
            </a:pPr>
            <a:endParaRPr lang="en-GB" altLang="en-US" sz="5400" dirty="0" smtClean="0"/>
          </a:p>
          <a:p>
            <a:pPr marL="0" indent="0" eaLnBrk="1" hangingPunct="1">
              <a:buFont typeface="Arial" charset="0"/>
              <a:buNone/>
            </a:pPr>
            <a:r>
              <a:rPr lang="en-GB" altLang="en-US" dirty="0" smtClean="0"/>
              <a:t>Can you count 4 beats, then clap the </a:t>
            </a:r>
            <a:r>
              <a:rPr lang="en-GB" altLang="en-US" dirty="0" err="1" smtClean="0"/>
              <a:t>Xs</a:t>
            </a:r>
            <a:r>
              <a:rPr lang="en-GB" altLang="en-US" dirty="0" smtClean="0"/>
              <a:t> and fit the rhythm to the steady beat</a:t>
            </a:r>
            <a:r>
              <a:rPr lang="en-GB" altLang="en-US" dirty="0" smtClean="0"/>
              <a:t>? </a:t>
            </a:r>
            <a:r>
              <a:rPr lang="en-GB" altLang="en-US" sz="2400" dirty="0" smtClean="0"/>
              <a:t>Clue </a:t>
            </a:r>
            <a:r>
              <a:rPr lang="en-GB" altLang="en-US" sz="2400" dirty="0" smtClean="0"/>
              <a:t>– there are two quicker claps on count </a:t>
            </a:r>
            <a:r>
              <a:rPr lang="en-GB" altLang="en-US" sz="2400" dirty="0" smtClean="0"/>
              <a:t>3.  Click           to hear the rhythm    </a:t>
            </a:r>
            <a:endParaRPr lang="en-GB" altLang="en-US" sz="2400" dirty="0" smtClean="0"/>
          </a:p>
        </p:txBody>
      </p:sp>
      <p:pic>
        <p:nvPicPr>
          <p:cNvPr id="3" name="counting and clapp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33118" y="5950796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4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Rhythm grid notation in 4 metre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5288" y="2781300"/>
          <a:ext cx="8229600" cy="194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9431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360000"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1116013" y="335756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738688" y="33813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5518150" y="33813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059113" y="3416300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7308850" y="3367088"/>
            <a:ext cx="647700" cy="64928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>
            <a:off x="2428875" y="2768600"/>
            <a:ext cx="0" cy="19431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00563" y="2781300"/>
            <a:ext cx="0" cy="19431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516688" y="2781300"/>
            <a:ext cx="0" cy="19431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604250" y="2781300"/>
            <a:ext cx="0" cy="19431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532813" y="2781300"/>
            <a:ext cx="0" cy="19431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95288" y="2781300"/>
            <a:ext cx="0" cy="19431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95288" y="2781300"/>
            <a:ext cx="8208962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12738" y="4711700"/>
            <a:ext cx="8208962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art 19"/>
          <p:cNvSpPr/>
          <p:nvPr/>
        </p:nvSpPr>
        <p:spPr>
          <a:xfrm>
            <a:off x="871538" y="1412875"/>
            <a:ext cx="1136650" cy="1087438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5" name="Heart 24"/>
          <p:cNvSpPr/>
          <p:nvPr/>
        </p:nvSpPr>
        <p:spPr>
          <a:xfrm>
            <a:off x="2924175" y="1412875"/>
            <a:ext cx="1135063" cy="1087438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6" name="Heart 25"/>
          <p:cNvSpPr/>
          <p:nvPr/>
        </p:nvSpPr>
        <p:spPr>
          <a:xfrm>
            <a:off x="4975225" y="1412875"/>
            <a:ext cx="1135063" cy="1087438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7" name="Heart 26"/>
          <p:cNvSpPr/>
          <p:nvPr/>
        </p:nvSpPr>
        <p:spPr>
          <a:xfrm>
            <a:off x="7064375" y="1412875"/>
            <a:ext cx="1135063" cy="1087438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2560" name="TextBox 1"/>
          <p:cNvSpPr txBox="1">
            <a:spLocks noChangeArrowheads="1"/>
          </p:cNvSpPr>
          <p:nvPr/>
        </p:nvSpPr>
        <p:spPr bwMode="auto">
          <a:xfrm>
            <a:off x="871538" y="5148263"/>
            <a:ext cx="77327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z="2800" dirty="0" smtClean="0">
                <a:latin typeface="+mn-lt"/>
              </a:rPr>
              <a:t>Count 4 beats again and click </a:t>
            </a:r>
            <a:r>
              <a:rPr lang="en-GB" altLang="en-US" sz="2800" dirty="0">
                <a:latin typeface="+mn-lt"/>
              </a:rPr>
              <a:t>the rhythm from the previous slide and </a:t>
            </a:r>
            <a:r>
              <a:rPr lang="en-GB" altLang="en-US" sz="2800" dirty="0" smtClean="0">
                <a:latin typeface="+mn-lt"/>
              </a:rPr>
              <a:t>instead of </a:t>
            </a:r>
            <a:r>
              <a:rPr lang="en-GB" altLang="en-US" sz="2800" dirty="0" err="1" smtClean="0">
                <a:latin typeface="+mn-lt"/>
              </a:rPr>
              <a:t>Xs</a:t>
            </a:r>
            <a:r>
              <a:rPr lang="en-GB" altLang="en-US" sz="2800" dirty="0" smtClean="0">
                <a:latin typeface="+mn-lt"/>
              </a:rPr>
              <a:t> some round </a:t>
            </a:r>
            <a:r>
              <a:rPr lang="en-GB" altLang="en-US" sz="2800" dirty="0" smtClean="0">
                <a:latin typeface="+mn-lt"/>
              </a:rPr>
              <a:t>dots </a:t>
            </a:r>
            <a:r>
              <a:rPr lang="en-GB" altLang="en-US" sz="2800" dirty="0" smtClean="0">
                <a:latin typeface="+mn-lt"/>
              </a:rPr>
              <a:t>will appear </a:t>
            </a:r>
            <a:r>
              <a:rPr lang="en-GB" altLang="en-US" sz="2800" dirty="0">
                <a:latin typeface="+mn-lt"/>
              </a:rPr>
              <a:t>in the </a:t>
            </a:r>
            <a:r>
              <a:rPr lang="en-GB" altLang="en-US" sz="2800" dirty="0" smtClean="0">
                <a:latin typeface="+mn-lt"/>
              </a:rPr>
              <a:t>grid!</a:t>
            </a:r>
            <a:endParaRPr lang="en-GB" altLang="en-US" sz="2800" dirty="0"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sz="4000" smtClean="0"/>
              <a:t>Read, Write and Remember Music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658938" y="3783013"/>
            <a:ext cx="6400800" cy="1752600"/>
          </a:xfrm>
        </p:spPr>
        <p:txBody>
          <a:bodyPr/>
          <a:lstStyle/>
          <a:p>
            <a:r>
              <a:rPr lang="en-GB" altLang="en-US" sz="3600" smtClean="0">
                <a:solidFill>
                  <a:schemeClr val="tx1"/>
                </a:solidFill>
              </a:rPr>
              <a:t>Music Notation</a:t>
            </a:r>
          </a:p>
        </p:txBody>
      </p:sp>
      <p:pic>
        <p:nvPicPr>
          <p:cNvPr id="3076" name="Picture 3" descr="Lion Soft Toy Stuffed Animal Teddy - Free photo on Pixab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4659313"/>
            <a:ext cx="1722437" cy="941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Content Placeholder 4" descr="Close-up Portrait of Lion · Free Stock Photo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17973"/>
            <a:ext cx="1509713" cy="885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8" descr="Mouse Black Mice - Free vector graphic on Pixab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288" y="2620963"/>
            <a:ext cx="534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79" name="Object 10"/>
          <p:cNvGraphicFramePr>
            <a:graphicFrameLocks noChangeAspect="1"/>
          </p:cNvGraphicFramePr>
          <p:nvPr/>
        </p:nvGraphicFramePr>
        <p:xfrm>
          <a:off x="3419475" y="4508500"/>
          <a:ext cx="3076575" cy="208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Document" r:id="rId6" imgW="8934744" imgH="6043078" progId="Word.Document.12">
                  <p:embed/>
                </p:oleObj>
              </mc:Choice>
              <mc:Fallback>
                <p:oleObj name="Document" r:id="rId6" imgW="8934744" imgH="6043078" progId="Word.Document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4508500"/>
                        <a:ext cx="3076575" cy="20812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0" name="Picture 11" descr="Sparkler Free Stock Photo - Public Domain Pictur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542925"/>
            <a:ext cx="927100" cy="1933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6" descr="Hand Drawn Spiral Free Stock Photo - Public Domain Picture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950913"/>
            <a:ext cx="100647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Explosion 1 17"/>
          <p:cNvSpPr/>
          <p:nvPr/>
        </p:nvSpPr>
        <p:spPr>
          <a:xfrm>
            <a:off x="2700338" y="1481138"/>
            <a:ext cx="914400" cy="9144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Explosion 1 18"/>
          <p:cNvSpPr/>
          <p:nvPr/>
        </p:nvSpPr>
        <p:spPr>
          <a:xfrm>
            <a:off x="4859338" y="1176338"/>
            <a:ext cx="914400" cy="91440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" name="Freeform 1"/>
          <p:cNvSpPr/>
          <p:nvPr/>
        </p:nvSpPr>
        <p:spPr>
          <a:xfrm>
            <a:off x="3419475" y="1633538"/>
            <a:ext cx="1697038" cy="304800"/>
          </a:xfrm>
          <a:custGeom>
            <a:avLst/>
            <a:gdLst>
              <a:gd name="connsiteX0" fmla="*/ 0 w 1696720"/>
              <a:gd name="connsiteY0" fmla="*/ 172720 h 304800"/>
              <a:gd name="connsiteX1" fmla="*/ 50800 w 1696720"/>
              <a:gd name="connsiteY1" fmla="*/ 142240 h 304800"/>
              <a:gd name="connsiteX2" fmla="*/ 91440 w 1696720"/>
              <a:gd name="connsiteY2" fmla="*/ 81280 h 304800"/>
              <a:gd name="connsiteX3" fmla="*/ 152400 w 1696720"/>
              <a:gd name="connsiteY3" fmla="*/ 60960 h 304800"/>
              <a:gd name="connsiteX4" fmla="*/ 213360 w 1696720"/>
              <a:gd name="connsiteY4" fmla="*/ 10160 h 304800"/>
              <a:gd name="connsiteX5" fmla="*/ 243840 w 1696720"/>
              <a:gd name="connsiteY5" fmla="*/ 0 h 304800"/>
              <a:gd name="connsiteX6" fmla="*/ 406400 w 1696720"/>
              <a:gd name="connsiteY6" fmla="*/ 10160 h 304800"/>
              <a:gd name="connsiteX7" fmla="*/ 447040 w 1696720"/>
              <a:gd name="connsiteY7" fmla="*/ 71120 h 304800"/>
              <a:gd name="connsiteX8" fmla="*/ 497840 w 1696720"/>
              <a:gd name="connsiteY8" fmla="*/ 121920 h 304800"/>
              <a:gd name="connsiteX9" fmla="*/ 548640 w 1696720"/>
              <a:gd name="connsiteY9" fmla="*/ 172720 h 304800"/>
              <a:gd name="connsiteX10" fmla="*/ 568960 w 1696720"/>
              <a:gd name="connsiteY10" fmla="*/ 203200 h 304800"/>
              <a:gd name="connsiteX11" fmla="*/ 629920 w 1696720"/>
              <a:gd name="connsiteY11" fmla="*/ 243840 h 304800"/>
              <a:gd name="connsiteX12" fmla="*/ 741680 w 1696720"/>
              <a:gd name="connsiteY12" fmla="*/ 274320 h 304800"/>
              <a:gd name="connsiteX13" fmla="*/ 853440 w 1696720"/>
              <a:gd name="connsiteY13" fmla="*/ 264160 h 304800"/>
              <a:gd name="connsiteX14" fmla="*/ 883920 w 1696720"/>
              <a:gd name="connsiteY14" fmla="*/ 233680 h 304800"/>
              <a:gd name="connsiteX15" fmla="*/ 924560 w 1696720"/>
              <a:gd name="connsiteY15" fmla="*/ 172720 h 304800"/>
              <a:gd name="connsiteX16" fmla="*/ 944880 w 1696720"/>
              <a:gd name="connsiteY16" fmla="*/ 142240 h 304800"/>
              <a:gd name="connsiteX17" fmla="*/ 995680 w 1696720"/>
              <a:gd name="connsiteY17" fmla="*/ 71120 h 304800"/>
              <a:gd name="connsiteX18" fmla="*/ 1046480 w 1696720"/>
              <a:gd name="connsiteY18" fmla="*/ 81280 h 304800"/>
              <a:gd name="connsiteX19" fmla="*/ 1076960 w 1696720"/>
              <a:gd name="connsiteY19" fmla="*/ 101600 h 304800"/>
              <a:gd name="connsiteX20" fmla="*/ 1107440 w 1696720"/>
              <a:gd name="connsiteY20" fmla="*/ 111760 h 304800"/>
              <a:gd name="connsiteX21" fmla="*/ 1137920 w 1696720"/>
              <a:gd name="connsiteY21" fmla="*/ 172720 h 304800"/>
              <a:gd name="connsiteX22" fmla="*/ 1148080 w 1696720"/>
              <a:gd name="connsiteY22" fmla="*/ 203200 h 304800"/>
              <a:gd name="connsiteX23" fmla="*/ 1198880 w 1696720"/>
              <a:gd name="connsiteY23" fmla="*/ 254000 h 304800"/>
              <a:gd name="connsiteX24" fmla="*/ 1229360 w 1696720"/>
              <a:gd name="connsiteY24" fmla="*/ 264160 h 304800"/>
              <a:gd name="connsiteX25" fmla="*/ 1290320 w 1696720"/>
              <a:gd name="connsiteY25" fmla="*/ 304800 h 304800"/>
              <a:gd name="connsiteX26" fmla="*/ 1432560 w 1696720"/>
              <a:gd name="connsiteY26" fmla="*/ 294640 h 304800"/>
              <a:gd name="connsiteX27" fmla="*/ 1493520 w 1696720"/>
              <a:gd name="connsiteY27" fmla="*/ 254000 h 304800"/>
              <a:gd name="connsiteX28" fmla="*/ 1513840 w 1696720"/>
              <a:gd name="connsiteY28" fmla="*/ 223520 h 304800"/>
              <a:gd name="connsiteX29" fmla="*/ 1574800 w 1696720"/>
              <a:gd name="connsiteY29" fmla="*/ 193040 h 304800"/>
              <a:gd name="connsiteX30" fmla="*/ 1605280 w 1696720"/>
              <a:gd name="connsiteY30" fmla="*/ 172720 h 304800"/>
              <a:gd name="connsiteX31" fmla="*/ 1666240 w 1696720"/>
              <a:gd name="connsiteY31" fmla="*/ 152400 h 304800"/>
              <a:gd name="connsiteX32" fmla="*/ 1696720 w 1696720"/>
              <a:gd name="connsiteY32" fmla="*/ 11176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696720" h="304800">
                <a:moveTo>
                  <a:pt x="0" y="172720"/>
                </a:moveTo>
                <a:cubicBezTo>
                  <a:pt x="16933" y="162560"/>
                  <a:pt x="36836" y="156204"/>
                  <a:pt x="50800" y="142240"/>
                </a:cubicBezTo>
                <a:cubicBezTo>
                  <a:pt x="68069" y="124971"/>
                  <a:pt x="68272" y="89003"/>
                  <a:pt x="91440" y="81280"/>
                </a:cubicBezTo>
                <a:lnTo>
                  <a:pt x="152400" y="60960"/>
                </a:lnTo>
                <a:cubicBezTo>
                  <a:pt x="174870" y="38490"/>
                  <a:pt x="185070" y="24305"/>
                  <a:pt x="213360" y="10160"/>
                </a:cubicBezTo>
                <a:cubicBezTo>
                  <a:pt x="222939" y="5371"/>
                  <a:pt x="233680" y="3387"/>
                  <a:pt x="243840" y="0"/>
                </a:cubicBezTo>
                <a:lnTo>
                  <a:pt x="406400" y="10160"/>
                </a:lnTo>
                <a:cubicBezTo>
                  <a:pt x="429451" y="18228"/>
                  <a:pt x="433493" y="50800"/>
                  <a:pt x="447040" y="71120"/>
                </a:cubicBezTo>
                <a:cubicBezTo>
                  <a:pt x="474133" y="111760"/>
                  <a:pt x="457200" y="94827"/>
                  <a:pt x="497840" y="121920"/>
                </a:cubicBezTo>
                <a:cubicBezTo>
                  <a:pt x="552027" y="203200"/>
                  <a:pt x="480907" y="104987"/>
                  <a:pt x="548640" y="172720"/>
                </a:cubicBezTo>
                <a:cubicBezTo>
                  <a:pt x="557274" y="181354"/>
                  <a:pt x="559770" y="195159"/>
                  <a:pt x="568960" y="203200"/>
                </a:cubicBezTo>
                <a:cubicBezTo>
                  <a:pt x="587339" y="219282"/>
                  <a:pt x="606752" y="236117"/>
                  <a:pt x="629920" y="243840"/>
                </a:cubicBezTo>
                <a:cubicBezTo>
                  <a:pt x="707263" y="269621"/>
                  <a:pt x="669877" y="259959"/>
                  <a:pt x="741680" y="274320"/>
                </a:cubicBezTo>
                <a:cubicBezTo>
                  <a:pt x="778933" y="270933"/>
                  <a:pt x="817472" y="274436"/>
                  <a:pt x="853440" y="264160"/>
                </a:cubicBezTo>
                <a:cubicBezTo>
                  <a:pt x="867256" y="260213"/>
                  <a:pt x="875099" y="245022"/>
                  <a:pt x="883920" y="233680"/>
                </a:cubicBezTo>
                <a:cubicBezTo>
                  <a:pt x="898913" y="214403"/>
                  <a:pt x="911013" y="193040"/>
                  <a:pt x="924560" y="172720"/>
                </a:cubicBezTo>
                <a:cubicBezTo>
                  <a:pt x="931333" y="162560"/>
                  <a:pt x="941019" y="153824"/>
                  <a:pt x="944880" y="142240"/>
                </a:cubicBezTo>
                <a:cubicBezTo>
                  <a:pt x="968587" y="71120"/>
                  <a:pt x="944880" y="88053"/>
                  <a:pt x="995680" y="71120"/>
                </a:cubicBezTo>
                <a:cubicBezTo>
                  <a:pt x="1012613" y="74507"/>
                  <a:pt x="1030311" y="75217"/>
                  <a:pt x="1046480" y="81280"/>
                </a:cubicBezTo>
                <a:cubicBezTo>
                  <a:pt x="1057913" y="85567"/>
                  <a:pt x="1066038" y="96139"/>
                  <a:pt x="1076960" y="101600"/>
                </a:cubicBezTo>
                <a:cubicBezTo>
                  <a:pt x="1086539" y="106389"/>
                  <a:pt x="1097280" y="108373"/>
                  <a:pt x="1107440" y="111760"/>
                </a:cubicBezTo>
                <a:cubicBezTo>
                  <a:pt x="1132977" y="188372"/>
                  <a:pt x="1098529" y="93938"/>
                  <a:pt x="1137920" y="172720"/>
                </a:cubicBezTo>
                <a:cubicBezTo>
                  <a:pt x="1142709" y="182299"/>
                  <a:pt x="1143291" y="193621"/>
                  <a:pt x="1148080" y="203200"/>
                </a:cubicBezTo>
                <a:cubicBezTo>
                  <a:pt x="1161627" y="230293"/>
                  <a:pt x="1171787" y="240453"/>
                  <a:pt x="1198880" y="254000"/>
                </a:cubicBezTo>
                <a:cubicBezTo>
                  <a:pt x="1208459" y="258789"/>
                  <a:pt x="1219998" y="258959"/>
                  <a:pt x="1229360" y="264160"/>
                </a:cubicBezTo>
                <a:cubicBezTo>
                  <a:pt x="1250708" y="276020"/>
                  <a:pt x="1290320" y="304800"/>
                  <a:pt x="1290320" y="304800"/>
                </a:cubicBezTo>
                <a:cubicBezTo>
                  <a:pt x="1337733" y="301413"/>
                  <a:pt x="1386445" y="306169"/>
                  <a:pt x="1432560" y="294640"/>
                </a:cubicBezTo>
                <a:cubicBezTo>
                  <a:pt x="1456252" y="288717"/>
                  <a:pt x="1493520" y="254000"/>
                  <a:pt x="1493520" y="254000"/>
                </a:cubicBezTo>
                <a:cubicBezTo>
                  <a:pt x="1500293" y="243840"/>
                  <a:pt x="1505206" y="232154"/>
                  <a:pt x="1513840" y="223520"/>
                </a:cubicBezTo>
                <a:cubicBezTo>
                  <a:pt x="1542957" y="194403"/>
                  <a:pt x="1541746" y="209567"/>
                  <a:pt x="1574800" y="193040"/>
                </a:cubicBezTo>
                <a:cubicBezTo>
                  <a:pt x="1585722" y="187579"/>
                  <a:pt x="1594122" y="177679"/>
                  <a:pt x="1605280" y="172720"/>
                </a:cubicBezTo>
                <a:cubicBezTo>
                  <a:pt x="1624853" y="164021"/>
                  <a:pt x="1666240" y="152400"/>
                  <a:pt x="1666240" y="152400"/>
                </a:cubicBezTo>
                <a:cubicBezTo>
                  <a:pt x="1689217" y="117935"/>
                  <a:pt x="1677926" y="130554"/>
                  <a:pt x="1696720" y="11176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3085" name="Picture 22" descr="C:\Users\HMS\AppData\Local\Microsoft\Windows\INetCache\IE\DL68SH2N\treble_clef[1]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728663"/>
            <a:ext cx="1585912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Music"/>
          <p:cNvSpPr>
            <a:spLocks noEditPoints="1" noChangeArrowheads="1"/>
          </p:cNvSpPr>
          <p:nvPr/>
        </p:nvSpPr>
        <p:spPr bwMode="auto">
          <a:xfrm>
            <a:off x="8135938" y="5754688"/>
            <a:ext cx="533400" cy="615950"/>
          </a:xfrm>
          <a:custGeom>
            <a:avLst/>
            <a:gdLst>
              <a:gd name="T0" fmla="*/ 110714455 w 21600"/>
              <a:gd name="T1" fmla="*/ 1069329 h 21600"/>
              <a:gd name="T2" fmla="*/ 111030346 w 21600"/>
              <a:gd name="T3" fmla="*/ 230095679 h 21600"/>
              <a:gd name="T4" fmla="*/ 326525749 w 21600"/>
              <a:gd name="T5" fmla="*/ 233837918 h 21600"/>
              <a:gd name="T6" fmla="*/ 110714455 w 21600"/>
              <a:gd name="T7" fmla="*/ 1069329 h 21600"/>
              <a:gd name="T8" fmla="*/ 325275642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7975 w 21600"/>
              <a:gd name="T16" fmla="*/ 923 h 21600"/>
              <a:gd name="T17" fmla="*/ 20935 w 21600"/>
              <a:gd name="T18" fmla="*/ 5354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GB"/>
          </a:p>
        </p:txBody>
      </p:sp>
      <p:pic>
        <p:nvPicPr>
          <p:cNvPr id="3087" name="Picture 23" descr="File:Quarter note with upwards stem.svg - Wikimedia Common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084763"/>
            <a:ext cx="58737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4" descr="File:Crotchet rest alt plain-svg.svg - Wikimedia Common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3641725"/>
            <a:ext cx="3206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Google Shape;58;p13"/>
          <p:cNvPicPr preferRelativeResize="0"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46063"/>
            <a:ext cx="935038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27" descr="File:Dotted half note with upwards stem.svg - Wikimedia Commons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5"/>
          <a:stretch/>
        </p:blipFill>
        <p:spPr bwMode="auto">
          <a:xfrm>
            <a:off x="165100" y="2476500"/>
            <a:ext cx="355761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26" descr="Music Theory 101: Dotted Notes, Rests, Time Signatures | Music ...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813" y="3641725"/>
            <a:ext cx="153352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2" descr="C:\Users\HMS\AppData\Local\Microsoft\Windows\INetCache\IE\5KM4N2TV\star2[1]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3575050"/>
            <a:ext cx="560388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sz="3200" dirty="0" smtClean="0"/>
              <a:t>Rhythm grid still in 4 metre </a:t>
            </a:r>
            <a:br>
              <a:rPr lang="en-GB" altLang="en-US" sz="3200" dirty="0" smtClean="0"/>
            </a:br>
            <a:r>
              <a:rPr lang="en-GB" altLang="en-US" sz="3200" dirty="0" smtClean="0"/>
              <a:t>(pictures and words can help you read rhythms)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5288" y="2781300"/>
          <a:ext cx="8229600" cy="194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9431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360000"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1116013" y="335756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738688" y="33813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5518150" y="33813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059113" y="3416300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7308850" y="3367088"/>
            <a:ext cx="647700" cy="64928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0" y="4979988"/>
            <a:ext cx="8820150" cy="585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3200" b="1" dirty="0" smtClean="0">
                <a:latin typeface="+mn-lt"/>
              </a:rPr>
              <a:t>Say</a:t>
            </a:r>
            <a:r>
              <a:rPr lang="en-GB" sz="3200" dirty="0" smtClean="0">
                <a:latin typeface="+mn-lt"/>
              </a:rPr>
              <a:t>    pear             </a:t>
            </a:r>
            <a:r>
              <a:rPr lang="en-GB" sz="3200" dirty="0" err="1">
                <a:latin typeface="+mn-lt"/>
              </a:rPr>
              <a:t>pear</a:t>
            </a:r>
            <a:r>
              <a:rPr lang="en-GB" sz="3200" dirty="0">
                <a:latin typeface="+mn-lt"/>
              </a:rPr>
              <a:t>           </a:t>
            </a:r>
            <a:r>
              <a:rPr lang="en-GB" sz="3200" dirty="0" smtClean="0">
                <a:latin typeface="+mn-lt"/>
              </a:rPr>
              <a:t> </a:t>
            </a:r>
            <a:r>
              <a:rPr lang="en-GB" sz="3200" dirty="0" err="1" smtClean="0">
                <a:latin typeface="+mn-lt"/>
              </a:rPr>
              <a:t>ap</a:t>
            </a:r>
            <a:r>
              <a:rPr lang="en-GB" sz="3200" dirty="0" smtClean="0">
                <a:latin typeface="+mn-lt"/>
              </a:rPr>
              <a:t> - </a:t>
            </a:r>
            <a:r>
              <a:rPr lang="en-GB" sz="3200" dirty="0" err="1" smtClean="0">
                <a:latin typeface="+mn-lt"/>
              </a:rPr>
              <a:t>ple</a:t>
            </a:r>
            <a:r>
              <a:rPr lang="en-GB" sz="3200" dirty="0" smtClean="0">
                <a:latin typeface="+mn-lt"/>
              </a:rPr>
              <a:t>           pear</a:t>
            </a:r>
            <a:endParaRPr lang="en-GB" sz="3200" dirty="0">
              <a:latin typeface="+mn-lt"/>
            </a:endParaRPr>
          </a:p>
        </p:txBody>
      </p:sp>
      <p:pic>
        <p:nvPicPr>
          <p:cNvPr id="23581" name="Picture 2" descr="C:\Users\HMS\AppData\Local\Microsoft\Windows\INetCache\IE\5KM4N2TV\Red_apple_with_leaf.svg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1630363"/>
            <a:ext cx="1081088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2" name="Picture 3" descr="C:\Users\HMS\AppData\Local\Microsoft\Windows\INetCache\IE\ZJT68HWB\Pear_icon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8" y="1443038"/>
            <a:ext cx="125095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3" name="Picture 3" descr="C:\Users\HMS\AppData\Local\Microsoft\Windows\INetCache\IE\ZJT68HWB\Pear_icon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488" y="1443038"/>
            <a:ext cx="125095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4" name="Picture 3" descr="C:\Users\HMS\AppData\Local\Microsoft\Windows\INetCache\IE\ZJT68HWB\Pear_icon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468438"/>
            <a:ext cx="1252537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85" name="TextBox 11"/>
          <p:cNvSpPr txBox="1">
            <a:spLocks noChangeArrowheads="1"/>
          </p:cNvSpPr>
          <p:nvPr/>
        </p:nvSpPr>
        <p:spPr bwMode="auto">
          <a:xfrm>
            <a:off x="0" y="5732463"/>
            <a:ext cx="89644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altLang="en-US" sz="2400" dirty="0" smtClean="0"/>
              <a:t> </a:t>
            </a:r>
            <a:r>
              <a:rPr lang="en-GB" altLang="en-US" sz="2400" dirty="0" smtClean="0">
                <a:latin typeface="+mn-lt"/>
              </a:rPr>
              <a:t>(and click the rhythm of the words to reveal the </a:t>
            </a:r>
            <a:r>
              <a:rPr lang="en-GB" altLang="en-US" sz="2400" dirty="0" smtClean="0">
                <a:latin typeface="+mn-lt"/>
              </a:rPr>
              <a:t>dots, listen to it here)</a:t>
            </a:r>
            <a:endParaRPr lang="en-GB" altLang="en-US" sz="2400" dirty="0" smtClean="0">
              <a:latin typeface="+mn-lt"/>
            </a:endParaRPr>
          </a:p>
          <a:p>
            <a:pPr algn="ctr" eaLnBrk="1" hangingPunct="1"/>
            <a:r>
              <a:rPr lang="en-GB" altLang="en-US" sz="3200" dirty="0" smtClean="0">
                <a:latin typeface="+mn-lt"/>
              </a:rPr>
              <a:t>Now you can clap the rhythm pear pear </a:t>
            </a:r>
            <a:r>
              <a:rPr lang="en-GB" altLang="en-US" sz="3200" dirty="0" err="1" smtClean="0">
                <a:latin typeface="+mn-lt"/>
              </a:rPr>
              <a:t>ap-ple</a:t>
            </a:r>
            <a:r>
              <a:rPr lang="en-GB" altLang="en-US" sz="3200" dirty="0" smtClean="0">
                <a:latin typeface="+mn-lt"/>
              </a:rPr>
              <a:t> pear!</a:t>
            </a:r>
            <a:endParaRPr lang="en-GB" altLang="en-US" sz="3200" dirty="0">
              <a:latin typeface="+mn-lt"/>
            </a:endParaRPr>
          </a:p>
        </p:txBody>
      </p:sp>
      <p:pic>
        <p:nvPicPr>
          <p:cNvPr id="2" name="counting and clapping pear and appl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38022" y="537321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133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8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sz="3200" dirty="0" smtClean="0"/>
              <a:t>Rhythm grid </a:t>
            </a:r>
            <a:br>
              <a:rPr lang="en-GB" altLang="en-US" sz="3200" dirty="0" smtClean="0"/>
            </a:br>
            <a:r>
              <a:rPr lang="en-GB" altLang="en-US" sz="3200" dirty="0" smtClean="0"/>
              <a:t>(words can help you read rhythms)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5288" y="2781300"/>
          <a:ext cx="8229600" cy="194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9431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360000"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1116013" y="335756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738688" y="33813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5518150" y="33813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059113" y="3416300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7308850" y="3367088"/>
            <a:ext cx="647700" cy="64928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95536" y="2065709"/>
            <a:ext cx="8424862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3200" dirty="0">
                <a:latin typeface="+mn-lt"/>
              </a:rPr>
              <a:t>      </a:t>
            </a:r>
            <a:r>
              <a:rPr lang="en-GB" sz="3200" dirty="0" smtClean="0">
                <a:latin typeface="+mn-lt"/>
              </a:rPr>
              <a:t>pear             </a:t>
            </a:r>
            <a:r>
              <a:rPr lang="en-GB" sz="3200" dirty="0" err="1" smtClean="0">
                <a:latin typeface="+mn-lt"/>
              </a:rPr>
              <a:t>pear</a:t>
            </a:r>
            <a:r>
              <a:rPr lang="en-GB" sz="3200" dirty="0" smtClean="0">
                <a:latin typeface="+mn-lt"/>
              </a:rPr>
              <a:t>            </a:t>
            </a:r>
            <a:r>
              <a:rPr lang="en-GB" sz="3200" dirty="0" err="1" smtClean="0">
                <a:latin typeface="+mn-lt"/>
              </a:rPr>
              <a:t>ap</a:t>
            </a:r>
            <a:r>
              <a:rPr lang="en-GB" sz="3200" dirty="0" smtClean="0">
                <a:latin typeface="+mn-lt"/>
              </a:rPr>
              <a:t> - </a:t>
            </a:r>
            <a:r>
              <a:rPr lang="en-GB" sz="3200" dirty="0" err="1" smtClean="0">
                <a:latin typeface="+mn-lt"/>
              </a:rPr>
              <a:t>ple</a:t>
            </a:r>
            <a:r>
              <a:rPr lang="en-GB" sz="3200" dirty="0" smtClean="0">
                <a:latin typeface="+mn-lt"/>
              </a:rPr>
              <a:t>            pear</a:t>
            </a:r>
            <a:endParaRPr lang="en-GB" sz="3200" dirty="0">
              <a:latin typeface="+mn-lt"/>
            </a:endParaRPr>
          </a:p>
        </p:txBody>
      </p:sp>
      <p:sp>
        <p:nvSpPr>
          <p:cNvPr id="23585" name="TextBox 11"/>
          <p:cNvSpPr txBox="1">
            <a:spLocks noChangeArrowheads="1"/>
          </p:cNvSpPr>
          <p:nvPr/>
        </p:nvSpPr>
        <p:spPr bwMode="auto">
          <a:xfrm>
            <a:off x="814388" y="4927610"/>
            <a:ext cx="85821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z="2400" dirty="0"/>
              <a:t> 1 beat      +      1 beat      +    ½ + ½ 	 + </a:t>
            </a:r>
            <a:r>
              <a:rPr lang="en-GB" altLang="en-US" sz="2400" dirty="0" smtClean="0"/>
              <a:t>  </a:t>
            </a:r>
            <a:r>
              <a:rPr lang="en-GB" altLang="en-US" sz="2400" dirty="0"/>
              <a:t>1 beat = </a:t>
            </a:r>
            <a:r>
              <a:rPr lang="en-GB" altLang="en-US" sz="2400" dirty="0" smtClean="0"/>
              <a:t>4 beats</a:t>
            </a:r>
          </a:p>
          <a:p>
            <a:pPr algn="ctr" eaLnBrk="1" hangingPunct="1"/>
            <a:endParaRPr lang="en-GB" altLang="en-US" sz="2400" dirty="0" smtClean="0"/>
          </a:p>
          <a:p>
            <a:pPr eaLnBrk="1" hangingPunct="1"/>
            <a:r>
              <a:rPr lang="en-GB" altLang="en-US" sz="2400" dirty="0" smtClean="0"/>
              <a:t>               (click the rhythm to reveal the </a:t>
            </a:r>
            <a:r>
              <a:rPr lang="en-GB" altLang="en-US" sz="2400" dirty="0" smtClean="0"/>
              <a:t>dots)</a:t>
            </a:r>
            <a:endParaRPr lang="en-GB" altLang="en-US" sz="2400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 smtClean="0"/>
              <a:t>Here is a different 4 beat rhythm using pictures and words – use whatever is helpful to you</a:t>
            </a:r>
            <a:br>
              <a:rPr lang="en-GB" altLang="en-US" sz="2800" dirty="0" smtClean="0"/>
            </a:br>
            <a:r>
              <a:rPr lang="en-GB" altLang="en-US" sz="2800" dirty="0" smtClean="0"/>
              <a:t>(click to reveal the </a:t>
            </a:r>
            <a:r>
              <a:rPr lang="en-GB" altLang="en-US" sz="2800" dirty="0" smtClean="0"/>
              <a:t>dots)</a:t>
            </a:r>
            <a:endParaRPr lang="en-GB" altLang="en-US" sz="2800" dirty="0" smtClean="0"/>
          </a:p>
        </p:txBody>
      </p:sp>
      <p:pic>
        <p:nvPicPr>
          <p:cNvPr id="25603" name="Picture 3" descr="C:\Users\HMS\AppData\Local\Microsoft\Windows\INetCache\IE\5KM4N2TV\1370962427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1050" y="1754188"/>
            <a:ext cx="776288" cy="793750"/>
          </a:xfrm>
          <a:noFill/>
        </p:spPr>
      </p:pic>
      <p:pic>
        <p:nvPicPr>
          <p:cNvPr id="25604" name="Picture 3" descr="C:\Users\HMS\AppData\Local\Microsoft\Windows\INetCache\IE\5KM4N2TV\1370962427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754188"/>
            <a:ext cx="776288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3" descr="C:\Users\HMS\AppData\Local\Microsoft\Windows\INetCache\IE\5KM4N2TV\1370962427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706563"/>
            <a:ext cx="7747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2" descr="C:\Users\HMS\AppData\Local\Microsoft\Windows\INetCache\IE\5KM4N2TV\black_forest_cake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600200"/>
            <a:ext cx="10128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547813" y="2852738"/>
          <a:ext cx="6096000" cy="1728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1728787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36" marB="45736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/>
                </a:tc>
              </a:tr>
            </a:tbl>
          </a:graphicData>
        </a:graphic>
      </p:graphicFrame>
      <p:sp>
        <p:nvSpPr>
          <p:cNvPr id="14" name="Oval 13"/>
          <p:cNvSpPr/>
          <p:nvPr/>
        </p:nvSpPr>
        <p:spPr>
          <a:xfrm>
            <a:off x="1763713" y="3554413"/>
            <a:ext cx="431800" cy="431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2368550" y="3559175"/>
            <a:ext cx="431800" cy="431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3203575" y="3575050"/>
            <a:ext cx="431800" cy="431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3813175" y="3575050"/>
            <a:ext cx="431800" cy="431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4864100" y="3559175"/>
            <a:ext cx="431800" cy="431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5435600" y="3546475"/>
            <a:ext cx="431800" cy="431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6591300" y="3511550"/>
            <a:ext cx="431800" cy="4318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395536" y="4967288"/>
            <a:ext cx="792088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800" b="1" dirty="0" smtClean="0">
                <a:latin typeface="+mn-lt"/>
              </a:rPr>
              <a:t>Say</a:t>
            </a:r>
            <a:r>
              <a:rPr lang="en-GB" sz="2800" dirty="0" smtClean="0">
                <a:latin typeface="+mn-lt"/>
              </a:rPr>
              <a:t>         </a:t>
            </a:r>
            <a:r>
              <a:rPr lang="en-GB" sz="2800" dirty="0" err="1" smtClean="0">
                <a:latin typeface="+mn-lt"/>
              </a:rPr>
              <a:t>bis</a:t>
            </a:r>
            <a:r>
              <a:rPr lang="en-GB" sz="2800" dirty="0" smtClean="0">
                <a:latin typeface="+mn-lt"/>
              </a:rPr>
              <a:t> - </a:t>
            </a:r>
            <a:r>
              <a:rPr lang="en-GB" sz="2800" dirty="0" err="1">
                <a:latin typeface="+mn-lt"/>
              </a:rPr>
              <a:t>cuit</a:t>
            </a:r>
            <a:r>
              <a:rPr lang="en-GB" sz="2800" dirty="0">
                <a:latin typeface="+mn-lt"/>
              </a:rPr>
              <a:t>    </a:t>
            </a:r>
            <a:r>
              <a:rPr lang="en-GB" sz="2800" dirty="0" err="1">
                <a:latin typeface="+mn-lt"/>
              </a:rPr>
              <a:t>bis</a:t>
            </a:r>
            <a:r>
              <a:rPr lang="en-GB" sz="2800" dirty="0">
                <a:latin typeface="+mn-lt"/>
              </a:rPr>
              <a:t> - </a:t>
            </a:r>
            <a:r>
              <a:rPr lang="en-GB" sz="2800" dirty="0" err="1">
                <a:latin typeface="+mn-lt"/>
              </a:rPr>
              <a:t>cuit</a:t>
            </a:r>
            <a:r>
              <a:rPr lang="en-GB" sz="2800" dirty="0">
                <a:latin typeface="+mn-lt"/>
              </a:rPr>
              <a:t>    </a:t>
            </a:r>
            <a:r>
              <a:rPr lang="en-GB" sz="2800" dirty="0" err="1">
                <a:latin typeface="+mn-lt"/>
              </a:rPr>
              <a:t>bis</a:t>
            </a:r>
            <a:r>
              <a:rPr lang="en-GB" sz="2800" dirty="0">
                <a:latin typeface="+mn-lt"/>
              </a:rPr>
              <a:t> - </a:t>
            </a:r>
            <a:r>
              <a:rPr lang="en-GB" sz="2800" dirty="0" err="1">
                <a:latin typeface="+mn-lt"/>
              </a:rPr>
              <a:t>cuit</a:t>
            </a:r>
            <a:r>
              <a:rPr lang="en-GB" sz="2800" dirty="0">
                <a:latin typeface="+mn-lt"/>
              </a:rPr>
              <a:t>       cake</a:t>
            </a:r>
          </a:p>
          <a:p>
            <a:pPr algn="ctr">
              <a:defRPr/>
            </a:pPr>
            <a:r>
              <a:rPr lang="en-GB" sz="2800" dirty="0" smtClean="0">
                <a:latin typeface="+mn-lt"/>
              </a:rPr>
              <a:t>               ½  + </a:t>
            </a:r>
            <a:r>
              <a:rPr lang="en-GB" sz="2800" dirty="0">
                <a:latin typeface="+mn-lt"/>
              </a:rPr>
              <a:t>½    +  ½  + ½    +  ½  + ½    +   1 = </a:t>
            </a:r>
            <a:r>
              <a:rPr lang="en-GB" sz="2800" dirty="0" smtClean="0">
                <a:latin typeface="+mn-lt"/>
              </a:rPr>
              <a:t>4 beats</a:t>
            </a:r>
          </a:p>
          <a:p>
            <a:pPr algn="ctr">
              <a:defRPr/>
            </a:pPr>
            <a:r>
              <a:rPr lang="en-GB" sz="2400" dirty="0" smtClean="0">
                <a:latin typeface="+mn-lt"/>
              </a:rPr>
              <a:t>Notice – you can only have 4 pictures/words because there are only 4 beats, but you can have up to 8 </a:t>
            </a:r>
            <a:r>
              <a:rPr lang="en-GB" sz="2400" dirty="0" smtClean="0">
                <a:latin typeface="+mn-lt"/>
              </a:rPr>
              <a:t>dots!</a:t>
            </a:r>
            <a:endParaRPr lang="en-GB" sz="2400" dirty="0"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 smtClean="0"/>
              <a:t>One and two syllable word rhythm pairs</a:t>
            </a:r>
            <a:br>
              <a:rPr lang="en-GB" altLang="en-US" sz="3600" dirty="0" smtClean="0"/>
            </a:br>
            <a:r>
              <a:rPr lang="en-GB" altLang="en-US" sz="2800" dirty="0" smtClean="0"/>
              <a:t>(can you complete the last two?)</a:t>
            </a:r>
            <a:endParaRPr lang="en-GB" altLang="en-US" dirty="0" smtClean="0"/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z="2800" smtClean="0"/>
              <a:t>One syllable words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en-GB" sz="28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800" dirty="0" smtClean="0"/>
              <a:t>pear</a:t>
            </a:r>
          </a:p>
          <a:p>
            <a:pPr>
              <a:defRPr/>
            </a:pPr>
            <a:endParaRPr lang="en-GB" sz="28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800" dirty="0" smtClean="0"/>
              <a:t>cake</a:t>
            </a:r>
          </a:p>
          <a:p>
            <a:pPr marL="0" indent="0">
              <a:buFont typeface="Arial" charset="0"/>
              <a:buNone/>
              <a:defRPr/>
            </a:pPr>
            <a:endParaRPr lang="en-GB" sz="2800" dirty="0"/>
          </a:p>
          <a:p>
            <a:pPr marL="0" indent="0">
              <a:buFont typeface="Arial" charset="0"/>
              <a:buNone/>
              <a:defRPr/>
            </a:pPr>
            <a:r>
              <a:rPr lang="en-GB" sz="2800" dirty="0" smtClean="0"/>
              <a:t>sweet</a:t>
            </a:r>
          </a:p>
          <a:p>
            <a:pPr marL="0" indent="0">
              <a:buFont typeface="Arial" charset="0"/>
              <a:buNone/>
              <a:defRPr/>
            </a:pPr>
            <a:endParaRPr lang="en-GB" sz="28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800" dirty="0" smtClean="0"/>
              <a:t>? (one syllable)</a:t>
            </a:r>
            <a:endParaRPr lang="en-GB" sz="2800" dirty="0"/>
          </a:p>
          <a:p>
            <a:pPr marL="0" indent="0">
              <a:buFont typeface="Arial" charset="0"/>
              <a:buNone/>
              <a:defRPr/>
            </a:pPr>
            <a:endParaRPr lang="en-GB" sz="2800" dirty="0"/>
          </a:p>
        </p:txBody>
      </p:sp>
      <p:sp>
        <p:nvSpPr>
          <p:cNvPr id="24581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altLang="en-US" sz="2800" smtClean="0"/>
              <a:t>Two syllable words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defRPr/>
            </a:pPr>
            <a:endParaRPr lang="en-GB" sz="28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800" dirty="0"/>
              <a:t>a</a:t>
            </a:r>
            <a:r>
              <a:rPr lang="en-GB" sz="2800" dirty="0" smtClean="0"/>
              <a:t>-</a:t>
            </a:r>
            <a:r>
              <a:rPr lang="en-GB" sz="2800" dirty="0" err="1" smtClean="0"/>
              <a:t>pple</a:t>
            </a:r>
            <a:endParaRPr lang="en-GB" sz="2800" dirty="0" smtClean="0"/>
          </a:p>
          <a:p>
            <a:pPr marL="0" indent="0">
              <a:buFont typeface="Arial" charset="0"/>
              <a:buNone/>
              <a:defRPr/>
            </a:pPr>
            <a:endParaRPr lang="en-GB" sz="28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800" dirty="0" err="1"/>
              <a:t>b</a:t>
            </a:r>
            <a:r>
              <a:rPr lang="en-GB" sz="2800" dirty="0" err="1" smtClean="0"/>
              <a:t>is-cuit</a:t>
            </a:r>
            <a:endParaRPr lang="en-GB" sz="2800" dirty="0" smtClean="0"/>
          </a:p>
          <a:p>
            <a:pPr marL="0" indent="0">
              <a:buFont typeface="Arial" charset="0"/>
              <a:buNone/>
              <a:defRPr/>
            </a:pPr>
            <a:endParaRPr lang="en-GB" sz="2800" dirty="0"/>
          </a:p>
          <a:p>
            <a:pPr marL="0" indent="0">
              <a:buFont typeface="Arial" charset="0"/>
              <a:buNone/>
              <a:defRPr/>
            </a:pPr>
            <a:r>
              <a:rPr lang="en-GB" sz="2800" dirty="0" smtClean="0"/>
              <a:t>? (two syllables)</a:t>
            </a:r>
          </a:p>
          <a:p>
            <a:pPr marL="0" indent="0">
              <a:buFont typeface="Arial" charset="0"/>
              <a:buNone/>
              <a:defRPr/>
            </a:pPr>
            <a:endParaRPr lang="en-GB" sz="2800" dirty="0"/>
          </a:p>
          <a:p>
            <a:pPr marL="0" indent="0">
              <a:buFont typeface="Arial" charset="0"/>
              <a:buNone/>
              <a:defRPr/>
            </a:pPr>
            <a:r>
              <a:rPr lang="en-GB" sz="2800" dirty="0" err="1"/>
              <a:t>s</a:t>
            </a:r>
            <a:r>
              <a:rPr lang="en-GB" sz="2800" dirty="0" err="1" smtClean="0"/>
              <a:t>pi</a:t>
            </a:r>
            <a:r>
              <a:rPr lang="en-GB" sz="2800" dirty="0" smtClean="0"/>
              <a:t>-der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800" dirty="0" smtClean="0"/>
              <a:t> </a:t>
            </a:r>
            <a:endParaRPr lang="en-GB" sz="2800" dirty="0"/>
          </a:p>
        </p:txBody>
      </p:sp>
      <p:pic>
        <p:nvPicPr>
          <p:cNvPr id="24583" name="Picture 2" descr="C:\Users\HMS\AppData\Local\Microsoft\Windows\INetCache\IE\5KM4N2TV\black_forest_cak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563938"/>
            <a:ext cx="1012825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3" descr="C:\Users\HMS\AppData\Local\Microsoft\Windows\INetCache\IE\5KM4N2TV\1370962427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573463"/>
            <a:ext cx="81915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2" descr="C:\Users\HMS\AppData\Local\Microsoft\Windows\INetCache\IE\5KM4N2TV\Red_apple_with_leaf.svg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2533650"/>
            <a:ext cx="7524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3" descr="C:\Users\HMS\AppData\Local\Microsoft\Windows\INetCache\IE\ZJT68HWB\Pear_icon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420938"/>
            <a:ext cx="9080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4" descr="C:\Users\HMS\AppData\Local\Microsoft\Windows\INetCache\IE\5KM4N2TV\royalty-free-candy-clipart-illustration-213194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7" r="76958" b="80679"/>
          <a:stretch>
            <a:fillRect/>
          </a:stretch>
        </p:blipFill>
        <p:spPr bwMode="auto">
          <a:xfrm>
            <a:off x="1468438" y="4724400"/>
            <a:ext cx="117157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5" descr="C:\Users\HMS\AppData\Local\Microsoft\Windows\INetCache\IE\5BD2DBGR\clip-art-spider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097" y="5551381"/>
            <a:ext cx="1262062" cy="10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 smtClean="0"/>
              <a:t>Can you read, clap and play these four rhythms? Remember you can only have up to 4 pictures or words or a “</a:t>
            </a:r>
            <a:r>
              <a:rPr lang="en-GB" altLang="en-US" sz="2800" dirty="0" err="1" smtClean="0"/>
              <a:t>sh</a:t>
            </a:r>
            <a:r>
              <a:rPr lang="en-GB" altLang="en-US" sz="2800" dirty="0" smtClean="0"/>
              <a:t>” in each row but you can have up to 8 </a:t>
            </a:r>
            <a:r>
              <a:rPr lang="en-GB" altLang="en-US" sz="2800" dirty="0" smtClean="0"/>
              <a:t>dots!</a:t>
            </a:r>
            <a:endParaRPr lang="en-GB" altLang="en-US" sz="2800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7902670"/>
              </p:ext>
            </p:extLst>
          </p:nvPr>
        </p:nvGraphicFramePr>
        <p:xfrm>
          <a:off x="457200" y="1600200"/>
          <a:ext cx="8362952" cy="4743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0738"/>
                <a:gridCol w="2090738"/>
                <a:gridCol w="2090738"/>
                <a:gridCol w="2090738"/>
              </a:tblGrid>
              <a:tr h="1188591"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pPr algn="ctr"/>
                      <a:endParaRPr lang="en-GB" sz="1800" dirty="0" smtClean="0"/>
                    </a:p>
                    <a:p>
                      <a:pPr algn="l"/>
                      <a:endParaRPr lang="en-GB" sz="1800" dirty="0" smtClean="0"/>
                    </a:p>
                    <a:p>
                      <a:pPr algn="ctr"/>
                      <a:r>
                        <a:rPr lang="en-GB" sz="1800" dirty="0" smtClean="0"/>
                        <a:t>cake </a:t>
                      </a:r>
                      <a:endParaRPr lang="en-GB" sz="1800" dirty="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pPr algn="ctr"/>
                      <a:r>
                        <a:rPr lang="en-GB" sz="1800" dirty="0" err="1" smtClean="0"/>
                        <a:t>bis</a:t>
                      </a:r>
                      <a:r>
                        <a:rPr lang="en-GB" sz="1800" baseline="0" dirty="0" smtClean="0"/>
                        <a:t>     </a:t>
                      </a:r>
                      <a:r>
                        <a:rPr lang="en-GB" sz="1800" dirty="0" smtClean="0"/>
                        <a:t>-     </a:t>
                      </a:r>
                      <a:r>
                        <a:rPr lang="en-GB" sz="1800" dirty="0" err="1" smtClean="0"/>
                        <a:t>cuit</a:t>
                      </a:r>
                      <a:endParaRPr lang="en-GB" sz="1800" dirty="0" smtClean="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             cake </a:t>
                      </a:r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             cake</a:t>
                      </a:r>
                    </a:p>
                  </a:txBody>
                  <a:tcPr marL="91436" marR="91436" marT="45710" marB="45710"/>
                </a:tc>
              </a:tr>
              <a:tr h="11770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cake</a:t>
                      </a:r>
                      <a:endParaRPr lang="en-GB" sz="1800" dirty="0" smtClean="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pPr algn="ctr"/>
                      <a:r>
                        <a:rPr lang="en-GB" sz="1800" dirty="0" smtClean="0"/>
                        <a:t>cake</a:t>
                      </a:r>
                      <a:endParaRPr lang="en-GB" sz="1800" dirty="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  <a:p>
                      <a:endParaRPr lang="en-GB" sz="1800" dirty="0"/>
                    </a:p>
                    <a:p>
                      <a:endParaRPr lang="en-GB" sz="1800" dirty="0"/>
                    </a:p>
                    <a:p>
                      <a:pPr algn="ctr"/>
                      <a:r>
                        <a:rPr lang="en-GB" sz="1800" dirty="0" err="1" smtClean="0"/>
                        <a:t>bis</a:t>
                      </a:r>
                      <a:r>
                        <a:rPr lang="en-GB" sz="1800" dirty="0" smtClean="0"/>
                        <a:t>    -    </a:t>
                      </a:r>
                      <a:r>
                        <a:rPr lang="en-GB" sz="1800" dirty="0" err="1" smtClean="0"/>
                        <a:t>cuit</a:t>
                      </a:r>
                      <a:endParaRPr lang="en-GB" sz="1800" dirty="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pPr algn="ctr"/>
                      <a:r>
                        <a:rPr lang="en-GB" sz="1800" dirty="0" smtClean="0"/>
                        <a:t>cake</a:t>
                      </a:r>
                      <a:endParaRPr lang="en-GB" sz="1800" dirty="0"/>
                    </a:p>
                  </a:txBody>
                  <a:tcPr marL="91436" marR="91436" marT="45710" marB="45710"/>
                </a:tc>
              </a:tr>
              <a:tr h="1177016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 smtClean="0"/>
                    </a:p>
                    <a:p>
                      <a:pPr algn="ctr"/>
                      <a:r>
                        <a:rPr lang="en-GB" sz="3600" dirty="0" smtClean="0"/>
                        <a:t>(</a:t>
                      </a:r>
                      <a:r>
                        <a:rPr lang="en-GB" sz="3600" dirty="0" err="1" smtClean="0"/>
                        <a:t>sh</a:t>
                      </a:r>
                      <a:r>
                        <a:rPr lang="en-GB" sz="3600" dirty="0" smtClean="0"/>
                        <a:t>)</a:t>
                      </a:r>
                      <a:endParaRPr lang="en-GB" sz="3600" dirty="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1436" marR="91436" marT="45710" marB="45710"/>
                </a:tc>
              </a:tr>
              <a:tr h="1177016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1436" marR="91436" marT="45710" marB="4571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600" dirty="0" smtClean="0"/>
                        <a:t>(</a:t>
                      </a:r>
                      <a:r>
                        <a:rPr lang="en-GB" sz="3600" dirty="0" err="1" smtClean="0"/>
                        <a:t>sh</a:t>
                      </a:r>
                      <a:r>
                        <a:rPr lang="en-GB" sz="3600" dirty="0" smtClean="0"/>
                        <a:t>)</a:t>
                      </a:r>
                    </a:p>
                    <a:p>
                      <a:endParaRPr lang="en-GB" sz="1800" dirty="0"/>
                    </a:p>
                  </a:txBody>
                  <a:tcPr marL="91436" marR="91436" marT="45710" marB="45710"/>
                </a:tc>
              </a:tr>
            </a:tbl>
          </a:graphicData>
        </a:graphic>
      </p:graphicFrame>
      <p:sp>
        <p:nvSpPr>
          <p:cNvPr id="10" name="Oval 9"/>
          <p:cNvSpPr/>
          <p:nvPr/>
        </p:nvSpPr>
        <p:spPr>
          <a:xfrm>
            <a:off x="1169732" y="303371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 smtClean="0"/>
          </a:p>
          <a:p>
            <a:pPr algn="ctr">
              <a:defRPr/>
            </a:pPr>
            <a:endParaRPr lang="en-GB" dirty="0"/>
          </a:p>
        </p:txBody>
      </p:sp>
      <p:sp>
        <p:nvSpPr>
          <p:cNvPr id="11" name="Oval 10"/>
          <p:cNvSpPr/>
          <p:nvPr/>
        </p:nvSpPr>
        <p:spPr>
          <a:xfrm>
            <a:off x="3203575" y="303371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4968875" y="3041650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777875" y="4292600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1592263" y="4292600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3232150" y="428466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7380288" y="428466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1135063" y="544512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3262313" y="544512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5292725" y="5373688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5795963" y="303371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7380288" y="3033713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22" name="Picture 2" descr="C:\Users\HMS\AppData\Local\Microsoft\Windows\INetCache\IE\5KM4N2TV\black_forest_cak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594" y="1772816"/>
            <a:ext cx="703977" cy="65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C:\Users\HMS\AppData\Local\Microsoft\Windows\INetCache\IE\5KM4N2TV\black_forest_cak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149" y="1792383"/>
            <a:ext cx="703977" cy="65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C:\Users\HMS\AppData\Local\Microsoft\Windows\INetCache\IE\5KM4N2TV\black_forest_cak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72816"/>
            <a:ext cx="703977" cy="65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Users\HMS\AppData\Local\Microsoft\Windows\INetCache\IE\5KM4N2TV\1370962427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723773"/>
            <a:ext cx="776288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 smtClean="0"/>
              <a:t>Print this page or draw your own grids </a:t>
            </a:r>
            <a:br>
              <a:rPr lang="en-GB" altLang="en-US" sz="2400" dirty="0" smtClean="0"/>
            </a:br>
            <a:r>
              <a:rPr lang="en-GB" altLang="en-US" sz="2400" dirty="0" smtClean="0"/>
              <a:t>to make up your own rhythms in 4 metre</a:t>
            </a:r>
            <a:br>
              <a:rPr lang="en-GB" altLang="en-US" sz="2400" dirty="0" smtClean="0"/>
            </a:br>
            <a:r>
              <a:rPr lang="en-GB" altLang="en-US" sz="2400" dirty="0" smtClean="0"/>
              <a:t> use pictures or </a:t>
            </a:r>
            <a:r>
              <a:rPr lang="en-GB" altLang="en-US" sz="2400" dirty="0" smtClean="0"/>
              <a:t>dots </a:t>
            </a:r>
            <a:r>
              <a:rPr lang="en-GB" altLang="en-US" sz="2400" dirty="0" smtClean="0"/>
              <a:t>- tip </a:t>
            </a:r>
            <a:r>
              <a:rPr lang="en-GB" altLang="en-US" sz="2400" dirty="0" smtClean="0"/>
              <a:t>dots </a:t>
            </a:r>
            <a:r>
              <a:rPr lang="en-GB" altLang="en-US" sz="2400" dirty="0" smtClean="0"/>
              <a:t>are quicker to draw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9750" y="1600200"/>
          <a:ext cx="8147050" cy="1463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175"/>
                <a:gridCol w="2088181"/>
                <a:gridCol w="2016175"/>
                <a:gridCol w="2026519"/>
              </a:tblGrid>
              <a:tr h="1463675"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/>
                    </a:p>
                  </a:txBody>
                  <a:tcPr marL="91438" marR="91438"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1438" marR="91438"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1438" marR="91438"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1438" marR="91438"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539750" y="3284538"/>
          <a:ext cx="8229600" cy="1463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463675"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/>
                    </a:p>
                  </a:txBody>
                  <a:tcPr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539750" y="5013325"/>
          <a:ext cx="8229600" cy="1463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463675"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/>
                    </a:p>
                  </a:txBody>
                  <a:tcPr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40" marB="4574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sz="2800" dirty="0" smtClean="0"/>
              <a:t>To turn </a:t>
            </a:r>
            <a:r>
              <a:rPr lang="en-GB" altLang="en-US" sz="2800" dirty="0" smtClean="0"/>
              <a:t>“dots” </a:t>
            </a:r>
            <a:r>
              <a:rPr lang="en-GB" altLang="en-US" sz="2800" dirty="0" smtClean="0"/>
              <a:t>into notes just click 6 times to add the “stems” (4 more clicks will reveal printed notes)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5288" y="1844675"/>
          <a:ext cx="8229600" cy="218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1844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360000" marT="45690" marB="4569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0" marB="4569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0" marB="4569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0" marB="45690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1116013" y="30511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752975" y="303212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5580063" y="303212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063875" y="303212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7164388" y="3032125"/>
            <a:ext cx="647700" cy="6492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17" name="Straight Connector 16"/>
          <p:cNvCxnSpPr/>
          <p:nvPr/>
        </p:nvCxnSpPr>
        <p:spPr>
          <a:xfrm>
            <a:off x="1716088" y="2333625"/>
            <a:ext cx="0" cy="10795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5288" y="4979988"/>
            <a:ext cx="8424862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3200" dirty="0">
                <a:latin typeface="+mn-lt"/>
              </a:rPr>
              <a:t>      </a:t>
            </a:r>
          </a:p>
        </p:txBody>
      </p:sp>
      <p:sp>
        <p:nvSpPr>
          <p:cNvPr id="28694" name="TextBox 11"/>
          <p:cNvSpPr txBox="1">
            <a:spLocks noChangeArrowheads="1"/>
          </p:cNvSpPr>
          <p:nvPr/>
        </p:nvSpPr>
        <p:spPr bwMode="auto">
          <a:xfrm>
            <a:off x="858838" y="4249738"/>
            <a:ext cx="7789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z="2400"/>
              <a:t> 1 beat      +      1 beat      +     ½ + ½ 	 +    1 beat = 4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6196013" y="2276475"/>
            <a:ext cx="0" cy="10795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383213" y="2286000"/>
            <a:ext cx="0" cy="107791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706813" y="2254250"/>
            <a:ext cx="0" cy="10795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805738" y="2173288"/>
            <a:ext cx="0" cy="10795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364163" y="2254250"/>
            <a:ext cx="863600" cy="222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" descr="FlashCard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3" r="44238"/>
          <a:stretch>
            <a:fillRect/>
          </a:stretch>
        </p:blipFill>
        <p:spPr bwMode="auto">
          <a:xfrm>
            <a:off x="4752975" y="4776788"/>
            <a:ext cx="163512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FlashCard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3"/>
          <a:stretch>
            <a:fillRect/>
          </a:stretch>
        </p:blipFill>
        <p:spPr bwMode="auto">
          <a:xfrm>
            <a:off x="1023938" y="4776788"/>
            <a:ext cx="739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 descr="FlashCard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3"/>
          <a:stretch>
            <a:fillRect/>
          </a:stretch>
        </p:blipFill>
        <p:spPr bwMode="auto">
          <a:xfrm>
            <a:off x="2971800" y="4776788"/>
            <a:ext cx="739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 descr="FlashCard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3"/>
          <a:stretch>
            <a:fillRect/>
          </a:stretch>
        </p:blipFill>
        <p:spPr bwMode="auto">
          <a:xfrm>
            <a:off x="7235825" y="4776788"/>
            <a:ext cx="739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36042" y="6354763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Listen to the rhythm hear  </a:t>
            </a:r>
            <a:endParaRPr lang="en-GB" dirty="0"/>
          </a:p>
        </p:txBody>
      </p:sp>
      <p:pic>
        <p:nvPicPr>
          <p:cNvPr id="10" name="counting and clapp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18416" y="6237422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84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611188" y="504825"/>
            <a:ext cx="7772400" cy="129698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Steady beat and rhythm patterns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3" y="4725145"/>
            <a:ext cx="7161213" cy="1621680"/>
          </a:xfrm>
        </p:spPr>
        <p:txBody>
          <a:bodyPr rtlCol="0">
            <a:normAutofit fontScale="25000" lnSpcReduction="20000"/>
          </a:bodyPr>
          <a:lstStyle/>
          <a:p>
            <a:pPr algn="l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 smtClean="0"/>
          </a:p>
          <a:p>
            <a:pPr algn="l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sz="9600" dirty="0" smtClean="0">
                <a:solidFill>
                  <a:schemeClr val="tx1"/>
                </a:solidFill>
              </a:rPr>
              <a:t>Click 8 times to a steady beat for the steady beat hearts and then a rhythm to </a:t>
            </a:r>
            <a:r>
              <a:rPr lang="en-GB" sz="9600" dirty="0" smtClean="0">
                <a:solidFill>
                  <a:schemeClr val="tx1"/>
                </a:solidFill>
              </a:rPr>
              <a:t>appear - listen to it once more </a:t>
            </a:r>
            <a:endParaRPr lang="en-GB" sz="96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sz="9600" dirty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sz="9600" dirty="0" smtClean="0">
                <a:solidFill>
                  <a:schemeClr val="tx1"/>
                </a:solidFill>
              </a:rPr>
              <a:t>Can you clap or play this rhythm patterns 4 times through without a break? </a:t>
            </a:r>
            <a:endParaRPr lang="en-GB" sz="8000" dirty="0">
              <a:solidFill>
                <a:schemeClr val="tx1"/>
              </a:solidFill>
            </a:endParaRPr>
          </a:p>
        </p:txBody>
      </p:sp>
      <p:sp>
        <p:nvSpPr>
          <p:cNvPr id="4" name="Heart 3"/>
          <p:cNvSpPr/>
          <p:nvPr/>
        </p:nvSpPr>
        <p:spPr>
          <a:xfrm>
            <a:off x="2339975" y="2230438"/>
            <a:ext cx="647700" cy="6223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Heart 8"/>
          <p:cNvSpPr/>
          <p:nvPr/>
        </p:nvSpPr>
        <p:spPr>
          <a:xfrm>
            <a:off x="6300788" y="2230438"/>
            <a:ext cx="647700" cy="6223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Heart 9"/>
          <p:cNvSpPr/>
          <p:nvPr/>
        </p:nvSpPr>
        <p:spPr>
          <a:xfrm>
            <a:off x="4994275" y="2230438"/>
            <a:ext cx="647700" cy="6223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Heart 10"/>
          <p:cNvSpPr/>
          <p:nvPr/>
        </p:nvSpPr>
        <p:spPr>
          <a:xfrm>
            <a:off x="3635375" y="2230438"/>
            <a:ext cx="649288" cy="622300"/>
          </a:xfrm>
          <a:prstGeom prst="hear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15" name="Picture 2" descr="FlashCard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3"/>
          <a:stretch>
            <a:fillRect/>
          </a:stretch>
        </p:blipFill>
        <p:spPr bwMode="auto">
          <a:xfrm>
            <a:off x="6208713" y="3017838"/>
            <a:ext cx="739775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FlashCard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3" r="44238"/>
          <a:stretch>
            <a:fillRect/>
          </a:stretch>
        </p:blipFill>
        <p:spPr bwMode="auto">
          <a:xfrm>
            <a:off x="4445000" y="3025775"/>
            <a:ext cx="163512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FlashCard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3"/>
          <a:stretch>
            <a:fillRect/>
          </a:stretch>
        </p:blipFill>
        <p:spPr bwMode="auto">
          <a:xfrm>
            <a:off x="3419475" y="3033713"/>
            <a:ext cx="739775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FlashCard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3"/>
          <a:stretch>
            <a:fillRect/>
          </a:stretch>
        </p:blipFill>
        <p:spPr bwMode="auto">
          <a:xfrm>
            <a:off x="2124075" y="3052763"/>
            <a:ext cx="739775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2" name="Rectangle 1"/>
          <p:cNvSpPr>
            <a:spLocks noChangeArrowheads="1"/>
          </p:cNvSpPr>
          <p:nvPr/>
        </p:nvSpPr>
        <p:spPr bwMode="auto">
          <a:xfrm>
            <a:off x="1331913" y="1801813"/>
            <a:ext cx="1841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altLang="en-US"/>
          </a:p>
          <a:p>
            <a:pPr eaLnBrk="1" hangingPunct="1"/>
            <a:endParaRPr lang="en-GB" altLang="en-US"/>
          </a:p>
          <a:p>
            <a:pPr eaLnBrk="1" hangingPunct="1"/>
            <a:endParaRPr lang="en-GB" altLang="en-US"/>
          </a:p>
          <a:p>
            <a:pPr eaLnBrk="1" hangingPunct="1"/>
            <a:endParaRPr lang="en-GB" altLang="en-US"/>
          </a:p>
          <a:p>
            <a:pPr eaLnBrk="1" hangingPunct="1"/>
            <a:endParaRPr lang="en-GB" altLang="en-US"/>
          </a:p>
        </p:txBody>
      </p:sp>
      <p:pic>
        <p:nvPicPr>
          <p:cNvPr id="2" name="counting and clapp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2292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25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84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  <a:lumMod val="10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Crotchets and Quavers </a:t>
            </a:r>
            <a:br>
              <a:rPr lang="en-GB" dirty="0" smtClean="0"/>
            </a:br>
            <a:r>
              <a:rPr lang="en-GB" sz="2800" dirty="0" smtClean="0"/>
              <a:t>(click for the notes to appear)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3600" dirty="0" smtClean="0"/>
              <a:t>            is called a </a:t>
            </a:r>
            <a:r>
              <a:rPr lang="en-GB" sz="3600" u="sng" dirty="0" smtClean="0"/>
              <a:t>crotchet</a:t>
            </a:r>
            <a:r>
              <a:rPr lang="en-GB" sz="3600" dirty="0" smtClean="0"/>
              <a:t> = 1 beat</a:t>
            </a:r>
          </a:p>
          <a:p>
            <a:pPr marL="0" indent="0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 smtClean="0"/>
              <a:t>            is a pair of </a:t>
            </a:r>
            <a:r>
              <a:rPr lang="en-GB" sz="3600" u="sng" dirty="0" smtClean="0"/>
              <a:t>quavers,</a:t>
            </a:r>
            <a:r>
              <a:rPr lang="en-GB" sz="3600" dirty="0" smtClean="0"/>
              <a:t> </a:t>
            </a:r>
          </a:p>
          <a:p>
            <a:pPr marL="0" indent="0" algn="ctr">
              <a:buNone/>
            </a:pPr>
            <a:r>
              <a:rPr lang="en-GB" sz="3600" dirty="0" smtClean="0"/>
              <a:t>each quaver = ½ a beat</a:t>
            </a:r>
          </a:p>
          <a:p>
            <a:pPr marL="0" indent="0" algn="ctr">
              <a:buNone/>
            </a:pPr>
            <a:r>
              <a:rPr lang="en-GB" sz="3600" dirty="0" smtClean="0"/>
              <a:t> so a pair of quavers = 1 beat </a:t>
            </a:r>
          </a:p>
          <a:p>
            <a:pPr marL="0" indent="0">
              <a:buNone/>
            </a:pPr>
            <a:endParaRPr lang="en-GB" sz="3600" dirty="0" smtClean="0"/>
          </a:p>
          <a:p>
            <a:pPr marL="0" indent="0">
              <a:buNone/>
            </a:pPr>
            <a:r>
              <a:rPr lang="en-GB" sz="3600" dirty="0" smtClean="0"/>
              <a:t>          Therefore        =           </a:t>
            </a:r>
            <a:endParaRPr lang="en-GB" sz="3600" dirty="0"/>
          </a:p>
        </p:txBody>
      </p:sp>
      <p:pic>
        <p:nvPicPr>
          <p:cNvPr id="4" name="Picture 2" descr="FlashCards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3"/>
          <a:stretch>
            <a:fillRect/>
          </a:stretch>
        </p:blipFill>
        <p:spPr bwMode="auto">
          <a:xfrm>
            <a:off x="3603752" y="5177555"/>
            <a:ext cx="537225" cy="1145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FlashCards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3" r="44238"/>
          <a:stretch>
            <a:fillRect/>
          </a:stretch>
        </p:blipFill>
        <p:spPr bwMode="auto">
          <a:xfrm>
            <a:off x="2195736" y="2420888"/>
            <a:ext cx="1166328" cy="1125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FlashCards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3"/>
          <a:stretch>
            <a:fillRect/>
          </a:stretch>
        </p:blipFill>
        <p:spPr bwMode="auto">
          <a:xfrm>
            <a:off x="990814" y="1052736"/>
            <a:ext cx="537225" cy="1145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FlashCards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3" r="44238"/>
          <a:stretch>
            <a:fillRect/>
          </a:stretch>
        </p:blipFill>
        <p:spPr bwMode="auto">
          <a:xfrm>
            <a:off x="4579100" y="5177555"/>
            <a:ext cx="1166328" cy="1125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161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Crotchet and quaver maths</a:t>
            </a:r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/>
              <a:t>How many different patterns can you make add up to 4 or 3?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4 beat rhythms (4 metre)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486373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Click to </a:t>
            </a:r>
            <a:r>
              <a:rPr lang="en-GB" sz="2000" dirty="0"/>
              <a:t>get you started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smtClean="0"/>
              <a:t>3 beat rhythms (3 metre)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486373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Click to get </a:t>
            </a:r>
            <a:r>
              <a:rPr lang="en-GB" sz="2000" dirty="0"/>
              <a:t>you started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5635837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atin typeface="+mn-lt"/>
              </a:rPr>
              <a:t>Write your own rhythms on a piece of paper and see the next slide </a:t>
            </a:r>
          </a:p>
          <a:p>
            <a:pPr algn="ctr"/>
            <a:r>
              <a:rPr lang="en-GB" sz="2400" dirty="0" smtClean="0">
                <a:latin typeface="+mn-lt"/>
              </a:rPr>
              <a:t>for some more 4 beat rhythms and a couple of new things too!</a:t>
            </a:r>
            <a:endParaRPr lang="en-GB" sz="2400" dirty="0">
              <a:latin typeface="+mn-lt"/>
            </a:endParaRPr>
          </a:p>
        </p:txBody>
      </p:sp>
      <p:pic>
        <p:nvPicPr>
          <p:cNvPr id="8" name="Picture 4" descr="FlashCardsttttinSib6 (1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89215"/>
            <a:ext cx="1909475" cy="5727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lashCards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75113"/>
            <a:ext cx="1890680" cy="5894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lashCardsttttinSib6 (1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19"/>
          <a:stretch/>
        </p:blipFill>
        <p:spPr bwMode="auto">
          <a:xfrm>
            <a:off x="5024136" y="2709536"/>
            <a:ext cx="1513834" cy="5727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lashCards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5"/>
          <a:stretch/>
        </p:blipFill>
        <p:spPr bwMode="auto">
          <a:xfrm>
            <a:off x="6819519" y="3282306"/>
            <a:ext cx="1602601" cy="6400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5"/>
          <a:srcRect l="65691" t="48227" r="24867" b="40662"/>
          <a:stretch/>
        </p:blipFill>
        <p:spPr bwMode="auto">
          <a:xfrm>
            <a:off x="5181227" y="3922018"/>
            <a:ext cx="1368152" cy="8466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5"/>
          <a:srcRect l="13963" t="66507" r="74734" b="22571"/>
          <a:stretch/>
        </p:blipFill>
        <p:spPr bwMode="auto">
          <a:xfrm>
            <a:off x="6819519" y="4693513"/>
            <a:ext cx="1341218" cy="9114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059188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The Big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en-GB" dirty="0" smtClean="0"/>
              <a:t>Questions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GB" sz="3200" dirty="0" smtClean="0"/>
              <a:t>Can you read music?</a:t>
            </a:r>
          </a:p>
          <a:p>
            <a:pPr marL="0" indent="0" algn="ctr">
              <a:buFont typeface="Arial" charset="0"/>
              <a:buNone/>
              <a:defRPr/>
            </a:pPr>
            <a:endParaRPr lang="en-GB" dirty="0"/>
          </a:p>
          <a:p>
            <a:pPr marL="0" indent="0" algn="ctr">
              <a:buFont typeface="Arial" charset="0"/>
              <a:buNone/>
              <a:defRPr/>
            </a:pPr>
            <a:r>
              <a:rPr lang="en-GB" sz="3200" dirty="0" smtClean="0"/>
              <a:t>What is music </a:t>
            </a:r>
            <a:r>
              <a:rPr lang="en-GB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notation</a:t>
            </a:r>
            <a:r>
              <a:rPr lang="en-GB" sz="3200" dirty="0" smtClean="0"/>
              <a:t>?</a:t>
            </a:r>
          </a:p>
          <a:p>
            <a:pPr marL="0" indent="0" algn="ctr">
              <a:buFont typeface="Arial" charset="0"/>
              <a:buNone/>
              <a:defRPr/>
            </a:pPr>
            <a:endParaRPr lang="en-GB" sz="3200" dirty="0"/>
          </a:p>
          <a:p>
            <a:pPr marL="0" indent="0" algn="ctr">
              <a:buFont typeface="Arial" charset="0"/>
              <a:buNone/>
              <a:defRPr/>
            </a:pPr>
            <a:endParaRPr lang="en-GB" sz="3200" dirty="0" smtClean="0"/>
          </a:p>
          <a:p>
            <a:pPr marL="0" indent="0" algn="ctr">
              <a:buFont typeface="Arial" charset="0"/>
              <a:buNone/>
              <a:defRPr/>
            </a:pPr>
            <a:endParaRPr lang="en-GB" sz="3200" dirty="0"/>
          </a:p>
          <a:p>
            <a:pPr marL="0" indent="0" algn="ctr">
              <a:buFont typeface="Arial" charset="0"/>
              <a:buNone/>
              <a:defRPr/>
            </a:pPr>
            <a:endParaRPr lang="en-GB" sz="3200" dirty="0" smtClean="0"/>
          </a:p>
          <a:p>
            <a:pPr marL="0" indent="0" algn="ctr">
              <a:buFont typeface="Arial" charset="0"/>
              <a:buNone/>
              <a:defRPr/>
            </a:pP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en-GB" dirty="0" smtClean="0"/>
              <a:t>Answer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 you can</a:t>
            </a:r>
          </a:p>
          <a:p>
            <a:pPr marL="0" indent="0" algn="ctr">
              <a:buFont typeface="Arial" charset="0"/>
              <a:buNone/>
              <a:defRPr/>
            </a:pPr>
            <a:endParaRPr lang="en-GB" dirty="0"/>
          </a:p>
          <a:p>
            <a:pPr marL="0" indent="0">
              <a:buFont typeface="Arial" charset="0"/>
              <a:buNone/>
              <a:defRPr/>
            </a:pP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Notation</a:t>
            </a:r>
            <a:r>
              <a:rPr lang="en-GB" dirty="0" smtClean="0"/>
              <a:t> is anything used                  </a:t>
            </a:r>
          </a:p>
          <a:p>
            <a:pPr marL="0" indent="0">
              <a:buFont typeface="Arial" charset="0"/>
              <a:buNone/>
              <a:defRPr/>
            </a:pPr>
            <a:r>
              <a:rPr lang="en-GB" dirty="0" smtClean="0"/>
              <a:t> visually, that you can see</a:t>
            </a:r>
          </a:p>
          <a:p>
            <a:pPr marL="0" indent="0">
              <a:buFont typeface="Arial" charset="0"/>
              <a:buNone/>
              <a:defRPr/>
            </a:pPr>
            <a:r>
              <a:rPr lang="en-GB" dirty="0" smtClean="0"/>
              <a:t>     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GB" dirty="0" smtClean="0"/>
              <a:t>to represent sounds, that you can hear</a:t>
            </a:r>
            <a:endParaRPr lang="en-GB" dirty="0"/>
          </a:p>
        </p:txBody>
      </p:sp>
      <p:pic>
        <p:nvPicPr>
          <p:cNvPr id="7" name="Picture 3" descr="C:\Users\HMS\AppData\Local\Microsoft\Windows\INetCache\IE\5KM4N2TV\eyes_see_you_2_by_scrapbee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944" y="4314483"/>
            <a:ext cx="971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 descr="C:\Users\HMS\AppData\Local\Microsoft\Windows\INetCache\IE\ZJT68HWB\HM00379_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213" y="5640388"/>
            <a:ext cx="6254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HMS\AppData\Local\Microsoft\Windows\INetCache\IE\ZJT68HWB\HM00379_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0" y="5640388"/>
            <a:ext cx="627063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4 beat rhythms</a:t>
            </a:r>
            <a:br>
              <a:rPr lang="en-GB" dirty="0" smtClean="0"/>
            </a:br>
            <a:r>
              <a:rPr lang="en-GB" sz="3600" dirty="0" smtClean="0"/>
              <a:t>they </a:t>
            </a:r>
            <a:r>
              <a:rPr lang="en-GB" sz="3600" u="sng" dirty="0" smtClean="0"/>
              <a:t>all</a:t>
            </a:r>
            <a:r>
              <a:rPr lang="en-GB" sz="3600" dirty="0" smtClean="0"/>
              <a:t> add up to 4 beats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    is </a:t>
            </a:r>
            <a:r>
              <a:rPr lang="en-GB" dirty="0"/>
              <a:t>a 1 beat rest or silence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                                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is </a:t>
            </a:r>
            <a:r>
              <a:rPr lang="en-GB" dirty="0"/>
              <a:t>a 2 beat note called a minim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				                                               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                         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    			</a:t>
            </a:r>
            <a:endParaRPr lang="en-GB" sz="2400" dirty="0"/>
          </a:p>
        </p:txBody>
      </p:sp>
      <p:pic>
        <p:nvPicPr>
          <p:cNvPr id="4" name="Picture 2" descr="FlashCards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796" y="5539743"/>
            <a:ext cx="2429595" cy="7320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/>
          <a:srcRect l="57846" t="11603" r="26596" b="81665"/>
          <a:stretch/>
        </p:blipFill>
        <p:spPr bwMode="auto">
          <a:xfrm>
            <a:off x="361651" y="4015787"/>
            <a:ext cx="2369797" cy="7176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2" descr="FlashCards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703" y="5175824"/>
            <a:ext cx="2333875" cy="727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/>
          <a:srcRect l="56116" t="27186" r="29257" b="61466"/>
          <a:stretch/>
        </p:blipFill>
        <p:spPr bwMode="auto">
          <a:xfrm>
            <a:off x="5488437" y="1507200"/>
            <a:ext cx="2544721" cy="1123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3"/>
          <a:srcRect l="67644" t="28584" r="30777" b="62666"/>
          <a:stretch/>
        </p:blipFill>
        <p:spPr bwMode="auto">
          <a:xfrm>
            <a:off x="464931" y="1401267"/>
            <a:ext cx="408569" cy="9247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2" descr="FlashCards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960" y="3079355"/>
            <a:ext cx="1943448" cy="8089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lashCards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92"/>
          <a:stretch/>
        </p:blipFill>
        <p:spPr bwMode="auto">
          <a:xfrm>
            <a:off x="361651" y="2630376"/>
            <a:ext cx="478238" cy="8089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3"/>
          <a:srcRect l="26463" t="46336" r="60638" b="43499"/>
          <a:stretch/>
        </p:blipFill>
        <p:spPr bwMode="auto">
          <a:xfrm>
            <a:off x="3419872" y="4051623"/>
            <a:ext cx="2313469" cy="10999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581715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Rhythm plus pitch makes a tune </a:t>
            </a:r>
            <a:br>
              <a:rPr lang="en-GB" altLang="en-US" dirty="0" smtClean="0"/>
            </a:br>
            <a:r>
              <a:rPr lang="en-GB" altLang="en-US" sz="3100" dirty="0" smtClean="0"/>
              <a:t>(12 clicks will reveal note names and rhythm)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4138490"/>
              </p:ext>
            </p:extLst>
          </p:nvPr>
        </p:nvGraphicFramePr>
        <p:xfrm>
          <a:off x="492919" y="1562156"/>
          <a:ext cx="8229600" cy="194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21681"/>
                <a:gridCol w="2093119"/>
                <a:gridCol w="2057400"/>
              </a:tblGrid>
              <a:tr h="1943100"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r>
                        <a:rPr lang="en-GB" sz="1800" dirty="0" smtClean="0"/>
                        <a:t>            </a:t>
                      </a:r>
                    </a:p>
                  </a:txBody>
                  <a:tcPr marL="360000"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694" marB="45694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1291782" y="2384276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 smtClean="0"/>
              <a:t>E</a:t>
            </a:r>
            <a:endParaRPr lang="en-GB" b="1" dirty="0"/>
          </a:p>
        </p:txBody>
      </p:sp>
      <p:sp>
        <p:nvSpPr>
          <p:cNvPr id="6" name="Oval 5"/>
          <p:cNvSpPr/>
          <p:nvPr/>
        </p:nvSpPr>
        <p:spPr>
          <a:xfrm>
            <a:off x="4896222" y="24154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/>
              <a:t>D</a:t>
            </a:r>
          </a:p>
        </p:txBody>
      </p:sp>
      <p:sp>
        <p:nvSpPr>
          <p:cNvPr id="7" name="Oval 6"/>
          <p:cNvSpPr/>
          <p:nvPr/>
        </p:nvSpPr>
        <p:spPr>
          <a:xfrm>
            <a:off x="5611281" y="24154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/>
              <a:t>D</a:t>
            </a:r>
          </a:p>
        </p:txBody>
      </p:sp>
      <p:sp>
        <p:nvSpPr>
          <p:cNvPr id="8" name="Oval 7"/>
          <p:cNvSpPr/>
          <p:nvPr/>
        </p:nvSpPr>
        <p:spPr>
          <a:xfrm>
            <a:off x="3292190" y="2415475"/>
            <a:ext cx="647700" cy="6477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 smtClean="0"/>
              <a:t>E</a:t>
            </a:r>
            <a:endParaRPr lang="en-GB" b="1" dirty="0"/>
          </a:p>
        </p:txBody>
      </p:sp>
      <p:sp>
        <p:nvSpPr>
          <p:cNvPr id="9" name="Oval 8"/>
          <p:cNvSpPr/>
          <p:nvPr/>
        </p:nvSpPr>
        <p:spPr>
          <a:xfrm>
            <a:off x="7416502" y="2384276"/>
            <a:ext cx="647700" cy="64928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 smtClean="0"/>
              <a:t>C</a:t>
            </a:r>
            <a:endParaRPr lang="en-GB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288" y="4979988"/>
            <a:ext cx="8424862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3200" dirty="0">
                <a:latin typeface="+mn-lt"/>
              </a:rPr>
              <a:t>      </a:t>
            </a:r>
          </a:p>
        </p:txBody>
      </p:sp>
      <p:sp>
        <p:nvSpPr>
          <p:cNvPr id="23585" name="TextBox 11"/>
          <p:cNvSpPr txBox="1">
            <a:spLocks noChangeArrowheads="1"/>
          </p:cNvSpPr>
          <p:nvPr/>
        </p:nvSpPr>
        <p:spPr bwMode="auto">
          <a:xfrm>
            <a:off x="814388" y="5732463"/>
            <a:ext cx="7789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z="2400" dirty="0"/>
              <a:t> </a:t>
            </a:r>
          </a:p>
        </p:txBody>
      </p:sp>
      <p:graphicFrame>
        <p:nvGraphicFramePr>
          <p:cNvPr id="2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6213316"/>
              </p:ext>
            </p:extLst>
          </p:nvPr>
        </p:nvGraphicFramePr>
        <p:xfrm>
          <a:off x="428435" y="4008438"/>
          <a:ext cx="8229600" cy="194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943100"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r>
                        <a:rPr lang="en-GB" sz="1800" dirty="0" smtClean="0"/>
                        <a:t>            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GB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00" marT="45694" marB="45694"/>
                </a:tc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pPr algn="ctr"/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r>
                        <a:rPr lang="en-GB" sz="1800" dirty="0" smtClean="0"/>
                        <a:t>       </a:t>
                      </a:r>
                    </a:p>
                    <a:p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        D           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endParaRPr lang="en-GB" sz="1800" dirty="0" smtClean="0"/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GB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694" marB="45694"/>
                </a:tc>
              </a:tr>
            </a:tbl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1615632" y="4293096"/>
            <a:ext cx="0" cy="5778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635896" y="4402138"/>
            <a:ext cx="0" cy="5778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220072" y="4534907"/>
            <a:ext cx="705040" cy="118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925112" y="4536092"/>
            <a:ext cx="0" cy="5778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220072" y="4540492"/>
            <a:ext cx="0" cy="5778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740352" y="4843463"/>
            <a:ext cx="0" cy="5778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6891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Here it is in stave notation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16386" name="Picture 2" descr="E:\Library\Documents\ORIGINALS\A1 COVID 19\3. WEEKLY WONDERS - SUMMER 2020\5. Keep Calm and Make Music - Weekly Wonder - Read Write and Remember KS1 Notation\Notation\Notati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94" b="92205"/>
          <a:stretch/>
        </p:blipFill>
        <p:spPr bwMode="auto">
          <a:xfrm>
            <a:off x="839147" y="1628800"/>
            <a:ext cx="7616737" cy="3162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1840" y="4221088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E      </a:t>
            </a:r>
            <a:r>
              <a:rPr lang="en-GB" sz="4000" dirty="0" err="1" smtClean="0"/>
              <a:t>E</a:t>
            </a:r>
            <a:r>
              <a:rPr lang="en-GB" sz="4000" dirty="0" smtClean="0"/>
              <a:t>     D   </a:t>
            </a:r>
            <a:r>
              <a:rPr lang="en-GB" sz="4000" dirty="0" err="1" smtClean="0"/>
              <a:t>D</a:t>
            </a:r>
            <a:r>
              <a:rPr lang="en-GB" sz="4000" dirty="0" smtClean="0"/>
              <a:t>   C</a:t>
            </a:r>
            <a:endParaRPr lang="en-GB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39147" y="5157192"/>
            <a:ext cx="76167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+mn-lt"/>
              </a:rPr>
              <a:t>A stave is the five lines that the notes sit on – it’s a bit like a ladder, the further you climb up the stave the higher the notes get</a:t>
            </a:r>
            <a:endParaRPr lang="en-GB" sz="2800" dirty="0">
              <a:latin typeface="+mn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187624" y="3717033"/>
            <a:ext cx="360040" cy="1584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1284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969" y="152400"/>
            <a:ext cx="8229600" cy="1143000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dirty="0" smtClean="0"/>
              <a:t>Here is a virtual piano to play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 smtClean="0">
                <a:solidFill>
                  <a:srgbClr val="002060"/>
                </a:solidFill>
              </a:rPr>
              <a:t>Click on this link to find an 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srgbClr val="002060"/>
                </a:solidFill>
                <a:hlinkClick r:id="rId2"/>
              </a:rPr>
              <a:t>online virtual piano</a:t>
            </a:r>
            <a:endParaRPr lang="en-GB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2400" dirty="0" smtClean="0">
                <a:solidFill>
                  <a:srgbClr val="002060"/>
                </a:solidFill>
              </a:rPr>
              <a:t>                                                                               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srgbClr val="002060"/>
                </a:solidFill>
              </a:rPr>
              <a:t>Turn the mapping dial to “</a:t>
            </a:r>
            <a:r>
              <a:rPr lang="en-GB" sz="2400" i="1" dirty="0" smtClean="0">
                <a:solidFill>
                  <a:srgbClr val="002060"/>
                </a:solidFill>
              </a:rPr>
              <a:t>real”</a:t>
            </a:r>
            <a:r>
              <a:rPr lang="en-GB" sz="2400" dirty="0" smtClean="0">
                <a:solidFill>
                  <a:srgbClr val="002060"/>
                </a:solidFill>
              </a:rPr>
              <a:t> and use your computer  keyboard to play the notes. </a:t>
            </a:r>
          </a:p>
          <a:p>
            <a:pPr marL="0" indent="0">
              <a:buNone/>
            </a:pPr>
            <a:endParaRPr lang="en-GB" sz="12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2000" dirty="0" smtClean="0">
                <a:solidFill>
                  <a:srgbClr val="002060"/>
                </a:solidFill>
              </a:rPr>
              <a:t>Press the letter O to sound the note E (it will say E4 on the keyboard screen)</a:t>
            </a:r>
          </a:p>
          <a:p>
            <a:pPr marL="0" indent="0">
              <a:buNone/>
            </a:pPr>
            <a:r>
              <a:rPr lang="en-GB" sz="2000" dirty="0" smtClean="0">
                <a:solidFill>
                  <a:srgbClr val="002060"/>
                </a:solidFill>
              </a:rPr>
              <a:t>Press the letter I to sound the note D (it will say D4 on the keyboard screen)</a:t>
            </a:r>
          </a:p>
          <a:p>
            <a:pPr marL="0" indent="0">
              <a:buNone/>
            </a:pPr>
            <a:r>
              <a:rPr lang="en-GB" sz="2000" dirty="0" smtClean="0">
                <a:solidFill>
                  <a:srgbClr val="002060"/>
                </a:solidFill>
              </a:rPr>
              <a:t>Press the letter U to sound the note C (it will say C4 on the keyboard screen)</a:t>
            </a:r>
          </a:p>
          <a:p>
            <a:pPr marL="0" indent="0">
              <a:buNone/>
            </a:pPr>
            <a:endParaRPr lang="en-GB" sz="12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2400" dirty="0" smtClean="0">
                <a:solidFill>
                  <a:srgbClr val="002060"/>
                </a:solidFill>
              </a:rPr>
              <a:t>Now you can play                                       on the virtual piano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smtClean="0">
                <a:solidFill>
                  <a:srgbClr val="002060"/>
                </a:solidFill>
              </a:rPr>
              <a:t>                                             E   </a:t>
            </a:r>
            <a:r>
              <a:rPr lang="en-GB" sz="2400" dirty="0" err="1" smtClean="0">
                <a:solidFill>
                  <a:srgbClr val="002060"/>
                </a:solidFill>
              </a:rPr>
              <a:t>E</a:t>
            </a:r>
            <a:r>
              <a:rPr lang="en-GB" sz="2400" dirty="0" smtClean="0">
                <a:solidFill>
                  <a:srgbClr val="002060"/>
                </a:solidFill>
              </a:rPr>
              <a:t>   D </a:t>
            </a:r>
            <a:r>
              <a:rPr lang="en-GB" sz="2400" dirty="0" err="1" smtClean="0">
                <a:solidFill>
                  <a:srgbClr val="002060"/>
                </a:solidFill>
              </a:rPr>
              <a:t>D</a:t>
            </a:r>
            <a:r>
              <a:rPr lang="en-GB" sz="2400" dirty="0" smtClean="0">
                <a:solidFill>
                  <a:srgbClr val="002060"/>
                </a:solidFill>
              </a:rPr>
              <a:t> C                       </a:t>
            </a:r>
            <a:endParaRPr lang="en-GB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2400" dirty="0" smtClean="0">
                <a:solidFill>
                  <a:srgbClr val="002060"/>
                </a:solidFill>
              </a:rPr>
              <a:t>If </a:t>
            </a:r>
            <a:r>
              <a:rPr lang="en-GB" sz="2400" dirty="0">
                <a:solidFill>
                  <a:srgbClr val="002060"/>
                </a:solidFill>
              </a:rPr>
              <a:t>you click the sounds button you will be able </a:t>
            </a:r>
            <a:r>
              <a:rPr lang="en-GB" sz="2400" dirty="0" smtClean="0">
                <a:solidFill>
                  <a:srgbClr val="002060"/>
                </a:solidFill>
              </a:rPr>
              <a:t>to choose </a:t>
            </a:r>
            <a:r>
              <a:rPr lang="en-GB" sz="2400" dirty="0">
                <a:solidFill>
                  <a:srgbClr val="002060"/>
                </a:solidFill>
              </a:rPr>
              <a:t>from different types of sounds to </a:t>
            </a:r>
            <a:r>
              <a:rPr lang="en-GB" sz="2400" dirty="0" smtClean="0">
                <a:solidFill>
                  <a:srgbClr val="002060"/>
                </a:solidFill>
              </a:rPr>
              <a:t>use</a:t>
            </a:r>
            <a:endParaRPr lang="en-GB" sz="2400" dirty="0">
              <a:solidFill>
                <a:srgbClr val="002060"/>
              </a:solidFill>
              <a:latin typeface="+mj-lt"/>
            </a:endParaRPr>
          </a:p>
          <a:p>
            <a:pPr marL="0" indent="0">
              <a:buNone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     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6" r="1523" b="27262"/>
          <a:stretch/>
        </p:blipFill>
        <p:spPr bwMode="auto">
          <a:xfrm>
            <a:off x="4572000" y="1124744"/>
            <a:ext cx="3029769" cy="151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E:\Library\Documents\ORIGINALS\A1 COVID 19\3. WEEKLY WONDERS - SUMMER 2020\5. Keep Calm and Make Music - Weekly Wonder - Read Write and Remember KS1 Notation\Notation\Notati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94" b="93250"/>
          <a:stretch/>
        </p:blipFill>
        <p:spPr bwMode="auto">
          <a:xfrm>
            <a:off x="2899122" y="4632223"/>
            <a:ext cx="2510299" cy="902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2895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>Here’s </a:t>
            </a:r>
            <a:r>
              <a:rPr lang="en-GB" altLang="en-US" dirty="0" smtClean="0"/>
              <a:t>a stave with 8 notes on it </a:t>
            </a:r>
            <a:br>
              <a:rPr lang="en-GB" altLang="en-US" dirty="0" smtClean="0"/>
            </a:br>
            <a:r>
              <a:rPr lang="en-GB" altLang="en-US" sz="2700" dirty="0" smtClean="0"/>
              <a:t>It’s like the alphabet – but only uses the first 7 </a:t>
            </a:r>
            <a:r>
              <a:rPr lang="en-GB" altLang="en-US" sz="2700" dirty="0" smtClean="0"/>
              <a:t>letters. There are 8 notes in total as the first and last note name is the same letter. It </a:t>
            </a:r>
            <a:r>
              <a:rPr lang="en-GB" altLang="en-US" sz="2700" dirty="0" smtClean="0"/>
              <a:t>is called a scale of C major</a:t>
            </a:r>
            <a:br>
              <a:rPr lang="en-GB" altLang="en-US" sz="2700" dirty="0" smtClean="0"/>
            </a:br>
            <a:endParaRPr lang="en-GB" altLang="en-US" sz="2700" dirty="0" smtClean="0"/>
          </a:p>
        </p:txBody>
      </p:sp>
      <p:pic>
        <p:nvPicPr>
          <p:cNvPr id="54275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7" b="10710"/>
          <a:stretch/>
        </p:blipFill>
        <p:spPr>
          <a:xfrm>
            <a:off x="457200" y="3068960"/>
            <a:ext cx="8229600" cy="1847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1832" y="4890887"/>
            <a:ext cx="7490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(A  B)  </a:t>
            </a:r>
            <a:r>
              <a:rPr lang="en-GB" sz="2800" b="1" dirty="0" smtClean="0"/>
              <a:t>C     D     E     F     G     A     B     C  </a:t>
            </a:r>
            <a:r>
              <a:rPr lang="en-GB" sz="2800" b="1" dirty="0" smtClean="0">
                <a:solidFill>
                  <a:schemeClr val="bg1">
                    <a:lumMod val="50000"/>
                  </a:schemeClr>
                </a:solidFill>
              </a:rPr>
              <a:t>(D)</a:t>
            </a:r>
            <a:r>
              <a:rPr lang="en-GB" sz="2800" b="1" dirty="0" smtClean="0"/>
              <a:t> </a:t>
            </a:r>
            <a:endParaRPr lang="en-GB" sz="2800" b="1" dirty="0"/>
          </a:p>
        </p:txBody>
      </p:sp>
      <p:sp>
        <p:nvSpPr>
          <p:cNvPr id="5" name="Curved Up Arrow 4"/>
          <p:cNvSpPr/>
          <p:nvPr/>
        </p:nvSpPr>
        <p:spPr>
          <a:xfrm>
            <a:off x="5292080" y="5414106"/>
            <a:ext cx="928120" cy="39115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5930668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There’s a magic join between G and A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484784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altLang="en-US" sz="2400" dirty="0" smtClean="0">
              <a:latin typeface="+mn-lt"/>
            </a:endParaRPr>
          </a:p>
          <a:p>
            <a:r>
              <a:rPr lang="en-GB" altLang="en-US" sz="2400" dirty="0" smtClean="0">
                <a:latin typeface="+mn-lt"/>
              </a:rPr>
              <a:t>Try </a:t>
            </a:r>
            <a:r>
              <a:rPr lang="en-GB" altLang="en-US" sz="2400" dirty="0">
                <a:latin typeface="+mn-lt"/>
              </a:rPr>
              <a:t>and play this </a:t>
            </a:r>
            <a:r>
              <a:rPr lang="en-GB" altLang="en-US" sz="2400" dirty="0" smtClean="0">
                <a:latin typeface="+mn-lt"/>
              </a:rPr>
              <a:t>scale on </a:t>
            </a:r>
            <a:r>
              <a:rPr lang="en-GB" altLang="en-US" sz="2400" dirty="0">
                <a:latin typeface="+mn-lt"/>
              </a:rPr>
              <a:t>the virtual piano, start at U </a:t>
            </a:r>
            <a:r>
              <a:rPr lang="en-GB" altLang="en-US" sz="2400" dirty="0" smtClean="0">
                <a:latin typeface="+mn-lt"/>
              </a:rPr>
              <a:t>which sounds the note C4. You can use the computer keyboard or move your mouse to play the notes</a:t>
            </a:r>
            <a:endParaRPr lang="en-GB" sz="24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609684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Have some fun exploring the piano - how many Cs can you find? </a:t>
            </a:r>
            <a:r>
              <a:rPr lang="en-GB" dirty="0" smtClean="0">
                <a:solidFill>
                  <a:schemeClr val="bg1">
                    <a:lumMod val="65000"/>
                  </a:schemeClr>
                </a:solidFill>
              </a:rPr>
              <a:t>(there are 5)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 smtClean="0"/>
              <a:t>E</a:t>
            </a:r>
            <a:r>
              <a:rPr lang="en-GB" altLang="en-US" dirty="0" smtClean="0"/>
              <a:t>very </a:t>
            </a:r>
            <a:r>
              <a:rPr lang="en-GB" altLang="en-US" b="1" dirty="0" smtClean="0"/>
              <a:t>G</a:t>
            </a:r>
            <a:r>
              <a:rPr lang="en-GB" altLang="en-US" dirty="0" smtClean="0"/>
              <a:t>ood </a:t>
            </a:r>
            <a:r>
              <a:rPr lang="en-GB" altLang="en-US" b="1" dirty="0" smtClean="0"/>
              <a:t>B</a:t>
            </a:r>
            <a:r>
              <a:rPr lang="en-GB" altLang="en-US" dirty="0" smtClean="0"/>
              <a:t>oy </a:t>
            </a:r>
            <a:r>
              <a:rPr lang="en-GB" altLang="en-US" b="1" dirty="0" smtClean="0"/>
              <a:t>D</a:t>
            </a:r>
            <a:r>
              <a:rPr lang="en-GB" altLang="en-US" dirty="0" smtClean="0"/>
              <a:t>eserves </a:t>
            </a:r>
            <a:r>
              <a:rPr lang="en-GB" altLang="en-US" b="1" dirty="0" smtClean="0"/>
              <a:t>F</a:t>
            </a:r>
            <a:r>
              <a:rPr lang="en-GB" altLang="en-US" dirty="0" smtClean="0"/>
              <a:t>ootball</a:t>
            </a:r>
            <a:br>
              <a:rPr lang="en-GB" altLang="en-US" dirty="0" smtClean="0"/>
            </a:br>
            <a:r>
              <a:rPr lang="en-GB" altLang="en-US" b="1" dirty="0" smtClean="0"/>
              <a:t>FACE </a:t>
            </a:r>
            <a:r>
              <a:rPr lang="en-GB" altLang="en-US" dirty="0" smtClean="0"/>
              <a:t>in the spaces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Watch these videos to help you remember where the notes are on the stave </a:t>
            </a:r>
          </a:p>
          <a:p>
            <a:pPr marL="0" indent="0">
              <a:buNone/>
            </a:pPr>
            <a:r>
              <a:rPr lang="en-GB" sz="2800" dirty="0" smtClean="0"/>
              <a:t>Click  </a:t>
            </a:r>
            <a:r>
              <a:rPr lang="en-GB" sz="2800" dirty="0"/>
              <a:t>to </a:t>
            </a:r>
            <a:r>
              <a:rPr lang="en-GB" sz="2800" dirty="0" smtClean="0"/>
              <a:t>watch </a:t>
            </a:r>
            <a:r>
              <a:rPr lang="en-GB" sz="2800" dirty="0" smtClean="0">
                <a:hlinkClick r:id="rId2"/>
              </a:rPr>
              <a:t>Every Good </a:t>
            </a:r>
            <a:r>
              <a:rPr lang="en-GB" sz="2800" dirty="0">
                <a:hlinkClick r:id="rId2"/>
              </a:rPr>
              <a:t>B</a:t>
            </a:r>
            <a:r>
              <a:rPr lang="en-GB" sz="2800" dirty="0" smtClean="0">
                <a:hlinkClick r:id="rId2"/>
              </a:rPr>
              <a:t>oy </a:t>
            </a:r>
            <a:r>
              <a:rPr lang="en-GB" sz="2800" dirty="0">
                <a:hlinkClick r:id="rId2"/>
              </a:rPr>
              <a:t>D</a:t>
            </a:r>
            <a:r>
              <a:rPr lang="en-GB" sz="2800" dirty="0" smtClean="0">
                <a:hlinkClick r:id="rId2"/>
              </a:rPr>
              <a:t>eserves </a:t>
            </a:r>
            <a:r>
              <a:rPr lang="en-GB" sz="2800" dirty="0">
                <a:hlinkClick r:id="rId2"/>
              </a:rPr>
              <a:t>F</a:t>
            </a:r>
            <a:r>
              <a:rPr lang="en-GB" sz="2800" dirty="0" smtClean="0">
                <a:hlinkClick r:id="rId2"/>
              </a:rPr>
              <a:t>ootball</a:t>
            </a:r>
            <a:endParaRPr lang="en-GB" sz="2800" dirty="0"/>
          </a:p>
          <a:p>
            <a:pPr marL="0" indent="0">
              <a:buNone/>
            </a:pPr>
            <a:r>
              <a:rPr lang="en-GB" sz="2800" dirty="0" smtClean="0"/>
              <a:t>`</a:t>
            </a:r>
          </a:p>
          <a:p>
            <a:pPr marL="0" indent="0">
              <a:buNone/>
            </a:pPr>
            <a:r>
              <a:rPr lang="en-GB" sz="2800" dirty="0" smtClean="0"/>
              <a:t>Click to watch </a:t>
            </a:r>
            <a:r>
              <a:rPr lang="en-GB" sz="2800" dirty="0" smtClean="0">
                <a:hlinkClick r:id="rId3"/>
              </a:rPr>
              <a:t>Every Good Boy Does Fine</a:t>
            </a:r>
            <a:endParaRPr lang="en-GB" sz="2800" dirty="0" smtClean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r>
              <a:rPr lang="en-GB" sz="2400" dirty="0" smtClean="0"/>
              <a:t>Added Extras </a:t>
            </a:r>
            <a:endParaRPr lang="en-GB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400" dirty="0" smtClean="0"/>
              <a:t>Click to learn about the treble clef - </a:t>
            </a:r>
            <a:r>
              <a:rPr lang="en-GB" sz="2400" dirty="0" smtClean="0">
                <a:hlinkClick r:id="rId4"/>
              </a:rPr>
              <a:t>What is a treble clef?</a:t>
            </a:r>
            <a:endParaRPr lang="en-GB" sz="2400" dirty="0" smtClean="0"/>
          </a:p>
          <a:p>
            <a:pPr marL="0" indent="0">
              <a:buNone/>
            </a:pPr>
            <a:endParaRPr lang="en-GB" sz="2400" dirty="0"/>
          </a:p>
        </p:txBody>
      </p:sp>
      <p:pic>
        <p:nvPicPr>
          <p:cNvPr id="18434" name="Picture 2" descr="C:\Users\HMS\AppData\Local\Microsoft\Windows\INetCache\IE\5BD2DBGR\soccer_ball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146379"/>
            <a:ext cx="1416720" cy="106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8" t="19072" r="33355" b="36034"/>
          <a:stretch/>
        </p:blipFill>
        <p:spPr bwMode="auto">
          <a:xfrm>
            <a:off x="3208968" y="4077072"/>
            <a:ext cx="2617323" cy="1170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Classics for kids – a music web site with lots to see and do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Here is the link to the home page</a:t>
            </a:r>
          </a:p>
          <a:p>
            <a:pPr marL="0" indent="0">
              <a:buNone/>
            </a:pPr>
            <a:r>
              <a:rPr lang="en-GB" dirty="0" smtClean="0">
                <a:hlinkClick r:id="rId2"/>
              </a:rPr>
              <a:t>Classics for Kids home page</a:t>
            </a:r>
            <a:endParaRPr lang="en-GB" dirty="0" smtClean="0"/>
          </a:p>
          <a:p>
            <a:pPr marL="0" indent="0">
              <a:buNone/>
            </a:pPr>
            <a:endParaRPr lang="en-GB" dirty="0">
              <a:hlinkClick r:id="rId3"/>
            </a:endParaRPr>
          </a:p>
          <a:p>
            <a:pPr marL="0" indent="0">
              <a:buNone/>
            </a:pPr>
            <a:r>
              <a:rPr lang="en-GB" dirty="0" smtClean="0"/>
              <a:t>Here is the link straight to the musical games “Match the Rhythm” and “Play Note Names”</a:t>
            </a:r>
          </a:p>
          <a:p>
            <a:pPr marL="0" indent="0">
              <a:buNone/>
            </a:pPr>
            <a:r>
              <a:rPr lang="en-GB" dirty="0" smtClean="0">
                <a:hlinkClick r:id="rId4"/>
              </a:rPr>
              <a:t>Musical Games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44497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5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Can you fill in the gaps?</a:t>
            </a:r>
            <a:br>
              <a:rPr lang="en-GB" sz="3200" dirty="0" smtClean="0"/>
            </a:br>
            <a:r>
              <a:rPr lang="en-GB" sz="3200" dirty="0" smtClean="0"/>
              <a:t>(Click for the answers)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5445224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My                      took his                    and went to a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     </a:t>
            </a:r>
            <a:r>
              <a:rPr lang="en-GB" dirty="0" smtClean="0">
                <a:solidFill>
                  <a:srgbClr val="FFFF00"/>
                </a:solidFill>
              </a:rPr>
              <a:t>D  A  D                      B    A   G </a:t>
            </a:r>
          </a:p>
          <a:p>
            <a:pPr marL="0" indent="0">
              <a:buNone/>
            </a:pPr>
            <a:r>
              <a:rPr lang="en-GB" dirty="0" smtClean="0"/>
              <a:t>                          He got stung by a  </a:t>
            </a:r>
            <a:endParaRPr lang="en-GB" dirty="0"/>
          </a:p>
          <a:p>
            <a:pPr marL="0" indent="0">
              <a:buNone/>
            </a:pPr>
            <a:r>
              <a:rPr lang="en-GB" dirty="0" smtClean="0"/>
              <a:t>  </a:t>
            </a:r>
            <a:r>
              <a:rPr lang="en-GB" dirty="0" smtClean="0">
                <a:solidFill>
                  <a:srgbClr val="FFFF00"/>
                </a:solidFill>
              </a:rPr>
              <a:t>C    A   F   E.                                        B    E   </a:t>
            </a:r>
            <a:r>
              <a:rPr lang="en-GB" dirty="0" err="1" smtClean="0">
                <a:solidFill>
                  <a:srgbClr val="FFFF00"/>
                </a:solidFill>
              </a:rPr>
              <a:t>E</a:t>
            </a:r>
            <a:endParaRPr lang="en-GB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GB" dirty="0" smtClean="0"/>
              <a:t>and so he went home to </a:t>
            </a:r>
          </a:p>
          <a:p>
            <a:pPr marL="0" indent="0">
              <a:buNone/>
            </a:pPr>
            <a:r>
              <a:rPr lang="en-GB" dirty="0" smtClean="0"/>
              <a:t>	                                      </a:t>
            </a:r>
            <a:r>
              <a:rPr lang="en-GB" dirty="0" smtClean="0">
                <a:solidFill>
                  <a:srgbClr val="FFFF00"/>
                </a:solidFill>
              </a:rPr>
              <a:t>B    E   D</a:t>
            </a:r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r>
              <a:rPr lang="en-GB" dirty="0" smtClean="0"/>
              <a:t>How many </a:t>
            </a:r>
            <a:r>
              <a:rPr lang="en-GB" dirty="0" smtClean="0"/>
              <a:t>words </a:t>
            </a:r>
            <a:r>
              <a:rPr lang="en-GB" dirty="0" smtClean="0"/>
              <a:t>can you make using the letters A B C D E F G? </a:t>
            </a:r>
            <a:r>
              <a:rPr lang="en-GB" dirty="0" smtClean="0"/>
              <a:t>(You can a letter more than once)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Write them on a stave (5 lines – see next slide)</a:t>
            </a:r>
            <a:endParaRPr lang="en-GB" dirty="0"/>
          </a:p>
        </p:txBody>
      </p:sp>
      <p:pic>
        <p:nvPicPr>
          <p:cNvPr id="4" name="Picture 3" descr="E:\Library\Documents\ORIGINALS\A1 COVID 19\3. WEEKLY WONDERS - SUMMER 2020\5. Keep Calm and Make Music - Weekly Wonder - Read Write and Remember KS1 Notation\CAFE\CAF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89" b="93347"/>
          <a:stretch/>
        </p:blipFill>
        <p:spPr bwMode="auto">
          <a:xfrm>
            <a:off x="1187624" y="1323403"/>
            <a:ext cx="1768367" cy="720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:\Library\Documents\ORIGINALS\A1 COVID 19\3. WEEKLY WONDERS - SUMMER 2020\5. Keep Calm and Make Music - Weekly Wonder - Read Write and Remember KS1 Notation\CAFE\CAF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71" r="68518" b="39471"/>
          <a:stretch/>
        </p:blipFill>
        <p:spPr bwMode="auto">
          <a:xfrm>
            <a:off x="4499992" y="1413989"/>
            <a:ext cx="1710542" cy="651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Library\Documents\ORIGINALS\A1 COVID 19\3. WEEKLY WONDERS - SUMMER 2020\5. Keep Calm and Make Music - Weekly Wonder - Read Write and Remember KS1 Notation\CAFE\CAF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6" r="57808" b="65858"/>
          <a:stretch/>
        </p:blipFill>
        <p:spPr bwMode="auto">
          <a:xfrm>
            <a:off x="472131" y="2492896"/>
            <a:ext cx="2299669" cy="720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Library\Documents\ORIGINALS\A1 COVID 19\3. WEEKLY WONDERS - SUMMER 2020\5. Keep Calm and Make Music - Weekly Wonder - Read Write and Remember KS1 Notation\CAFE\CAF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642" r="69151" b="80113"/>
          <a:stretch/>
        </p:blipFill>
        <p:spPr bwMode="auto">
          <a:xfrm>
            <a:off x="5940152" y="2551381"/>
            <a:ext cx="1800200" cy="6031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Library\Documents\ORIGINALS\A1 COVID 19\3. WEEKLY WONDERS - SUMMER 2020\5. Keep Calm and Make Music - Weekly Wonder - Read Write and Remember KS1 Notation\CAFE\CAFE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06" r="69357" b="52854"/>
          <a:stretch/>
        </p:blipFill>
        <p:spPr bwMode="auto">
          <a:xfrm>
            <a:off x="4716016" y="3789040"/>
            <a:ext cx="1742216" cy="5324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810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Write your music words on a stave  </a:t>
            </a:r>
            <a:r>
              <a:rPr lang="en-GB" sz="2400" dirty="0" smtClean="0"/>
              <a:t>Here are some staves for you to print and use or draw your own</a:t>
            </a:r>
            <a:endParaRPr lang="en-GB" sz="2400" dirty="0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 rotWithShape="1">
          <a:blip r:embed="rId2"/>
          <a:srcRect l="63830" t="26789" r="5581" b="31178"/>
          <a:stretch/>
        </p:blipFill>
        <p:spPr bwMode="auto">
          <a:xfrm>
            <a:off x="611560" y="1700808"/>
            <a:ext cx="8064896" cy="4968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000339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Write a 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Use your words to write a story. </a:t>
            </a:r>
          </a:p>
          <a:p>
            <a:pPr marL="0" indent="0">
              <a:buNone/>
            </a:pPr>
            <a:r>
              <a:rPr lang="en-GB" dirty="0"/>
              <a:t>T</a:t>
            </a:r>
            <a:r>
              <a:rPr lang="en-GB" dirty="0" smtClean="0"/>
              <a:t>ry to include all the words you </a:t>
            </a:r>
          </a:p>
          <a:p>
            <a:pPr marL="0" indent="0">
              <a:buNone/>
            </a:pPr>
            <a:r>
              <a:rPr lang="en-GB" dirty="0" smtClean="0"/>
              <a:t>have come up with even if the </a:t>
            </a:r>
          </a:p>
          <a:p>
            <a:pPr marL="0" indent="0">
              <a:buNone/>
            </a:pPr>
            <a:r>
              <a:rPr lang="en-GB" dirty="0" smtClean="0"/>
              <a:t>story gets a bit silly!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Read the story to someone and play the tunes of your words as you go along</a:t>
            </a:r>
            <a:endParaRPr lang="en-GB" dirty="0"/>
          </a:p>
        </p:txBody>
      </p:sp>
      <p:pic>
        <p:nvPicPr>
          <p:cNvPr id="16386" name="Picture 2" descr="C:\Users\HMS\AppData\Local\Microsoft\Windows\INetCache\IE\5KM4N2TV\boy-34619_960_72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64" y="5085183"/>
            <a:ext cx="1656184" cy="167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HMS\AppData\Local\Microsoft\Windows\INetCache\IE\5BD2DBGR\kids-xylophone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589240"/>
            <a:ext cx="1434927" cy="95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9363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smtClean="0"/>
              <a:t>Click to see some different types of notation</a:t>
            </a:r>
            <a:br>
              <a:rPr lang="en-GB" altLang="en-US" sz="3200" smtClean="0"/>
            </a:br>
            <a:r>
              <a:rPr lang="en-GB" altLang="en-US" sz="3200" smtClean="0"/>
              <a:t>(what sound could they represent?)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GB" altLang="en-US" smtClean="0"/>
          </a:p>
          <a:p>
            <a:pPr marL="0" indent="0">
              <a:buFont typeface="Arial" charset="0"/>
              <a:buNone/>
            </a:pPr>
            <a:endParaRPr lang="en-GB" altLang="en-US" smtClean="0"/>
          </a:p>
          <a:p>
            <a:pPr marL="0" indent="0">
              <a:buFont typeface="Arial" charset="0"/>
              <a:buNone/>
            </a:pPr>
            <a:endParaRPr lang="en-GB" altLang="en-US" smtClean="0"/>
          </a:p>
          <a:p>
            <a:pPr marL="0" indent="0">
              <a:buFont typeface="Arial" charset="0"/>
              <a:buNone/>
            </a:pPr>
            <a:endParaRPr lang="en-GB" altLang="en-US" smtClean="0"/>
          </a:p>
        </p:txBody>
      </p:sp>
      <p:pic>
        <p:nvPicPr>
          <p:cNvPr id="4" name="Picture 6" descr="Lion Soft Toy Stuffed Animal Teddy - Free photo on Pixab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649413"/>
            <a:ext cx="1920875" cy="1233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Mouse image - Free stock photo - Public Domain photo - CC0 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51225"/>
            <a:ext cx="1584325" cy="1041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xplosion 1 5"/>
          <p:cNvSpPr/>
          <p:nvPr/>
        </p:nvSpPr>
        <p:spPr>
          <a:xfrm>
            <a:off x="7884007" y="1873250"/>
            <a:ext cx="914400" cy="91440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7" name="Google Shape;81;p15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3060700"/>
            <a:ext cx="6556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Bubbles On Blue Background Free Stock Photo - Public Domain Pictur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5111750"/>
            <a:ext cx="1976437" cy="1482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oogle Shape;137;p20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1577975"/>
            <a:ext cx="1385888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Sparkler Free Stock Photo - Public Domain Picture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827588"/>
            <a:ext cx="742950" cy="1547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 descr="Hand Drawn Spiral Free Stock Photo - Public Domain Pictur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446463"/>
            <a:ext cx="100647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Pig Pink Animals - Free image on Pixaba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68663"/>
            <a:ext cx="820738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D:\My Documents\Documents\HMS\clipart\ladder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88" y="4540250"/>
            <a:ext cx="8286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8" t="34988" r="35638" b="45390"/>
          <a:stretch>
            <a:fillRect/>
          </a:stretch>
        </p:blipFill>
        <p:spPr bwMode="auto">
          <a:xfrm>
            <a:off x="2268538" y="1989138"/>
            <a:ext cx="2590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HMS\AppData\Local\Microsoft\Windows\INetCache\IE\5KM4N2TV\star2[1]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088" y="3656013"/>
            <a:ext cx="560387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HMS\AppData\Local\Microsoft\Windows\INetCache\IE\5KM4N2TV\diamond[1]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859213"/>
            <a:ext cx="5842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Google Shape;58;p13"/>
          <p:cNvPicPr preferRelativeResize="0"/>
          <p:nvPr/>
        </p:nvPicPr>
        <p:blipFill>
          <a:blip r:embed="rId14"/>
          <a:stretch>
            <a:fillRect/>
          </a:stretch>
        </p:blipFill>
        <p:spPr>
          <a:xfrm>
            <a:off x="5364163" y="5229225"/>
            <a:ext cx="1571625" cy="10191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6387" name="Picture 3" descr="C:\Users\HMS\AppData\Local\Microsoft\Windows\INetCache\IE\ZJT68HWB\thinking[1]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348" y="902700"/>
            <a:ext cx="955269" cy="93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lumMod val="99000"/>
                <a:lumOff val="1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Congratulations!</a:t>
            </a:r>
            <a:br>
              <a:rPr lang="en-GB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n-GB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You can…………. </a:t>
            </a:r>
            <a:r>
              <a:rPr lang="en-GB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(click to find out)</a:t>
            </a:r>
            <a:endParaRPr lang="en-GB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3600" b="1" dirty="0" smtClean="0">
                <a:latin typeface="+mj-lt"/>
              </a:rPr>
              <a:t>read</a:t>
            </a:r>
          </a:p>
          <a:p>
            <a:pPr marL="0" indent="0" algn="ctr">
              <a:buNone/>
            </a:pPr>
            <a:r>
              <a:rPr lang="en-GB" sz="3600" b="1" dirty="0" smtClean="0">
                <a:latin typeface="+mj-lt"/>
              </a:rPr>
              <a:t>and play </a:t>
            </a:r>
          </a:p>
          <a:p>
            <a:pPr marL="0" indent="0" algn="ctr">
              <a:buNone/>
            </a:pPr>
            <a:r>
              <a:rPr lang="en-GB" sz="3600" b="1" dirty="0" smtClean="0">
                <a:latin typeface="+mj-lt"/>
              </a:rPr>
              <a:t>write </a:t>
            </a:r>
          </a:p>
          <a:p>
            <a:pPr marL="0" indent="0" algn="ctr">
              <a:buNone/>
            </a:pPr>
            <a:r>
              <a:rPr lang="en-GB" sz="3600" b="1" dirty="0">
                <a:latin typeface="+mj-lt"/>
              </a:rPr>
              <a:t>a</a:t>
            </a:r>
            <a:r>
              <a:rPr lang="en-GB" sz="3600" b="1" dirty="0" smtClean="0">
                <a:latin typeface="+mj-lt"/>
              </a:rPr>
              <a:t>nd play  </a:t>
            </a:r>
          </a:p>
          <a:p>
            <a:pPr marL="0" indent="0" algn="ctr">
              <a:buNone/>
            </a:pPr>
            <a:r>
              <a:rPr lang="en-GB" sz="3600" b="1" dirty="0">
                <a:latin typeface="+mj-lt"/>
              </a:rPr>
              <a:t>r</a:t>
            </a:r>
            <a:r>
              <a:rPr lang="en-GB" sz="3600" b="1" dirty="0" smtClean="0">
                <a:latin typeface="+mj-lt"/>
              </a:rPr>
              <a:t>emember</a:t>
            </a:r>
          </a:p>
          <a:p>
            <a:pPr marL="0" indent="0" algn="ctr">
              <a:buNone/>
            </a:pPr>
            <a:r>
              <a:rPr lang="en-GB" sz="3600" b="1" dirty="0">
                <a:latin typeface="+mj-lt"/>
              </a:rPr>
              <a:t>a</a:t>
            </a:r>
            <a:r>
              <a:rPr lang="en-GB" sz="3600" b="1" dirty="0" smtClean="0">
                <a:latin typeface="+mj-lt"/>
              </a:rPr>
              <a:t>nd play  </a:t>
            </a:r>
          </a:p>
          <a:p>
            <a:pPr marL="0" indent="0" algn="ctr">
              <a:buNone/>
            </a:pPr>
            <a:r>
              <a:rPr lang="en-GB" sz="3600" b="1" dirty="0" smtClean="0">
                <a:latin typeface="+mj-lt"/>
              </a:rPr>
              <a:t>You can read, write and remember music!</a:t>
            </a:r>
            <a:endParaRPr lang="en-GB" sz="3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4956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Click to see some traditional types of music notation</a:t>
            </a:r>
          </a:p>
        </p:txBody>
      </p:sp>
      <p:pic>
        <p:nvPicPr>
          <p:cNvPr id="4" name="Picture 3" descr="Treble clef,note,staff,colored,melody - free image from needpix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700" y="2173288"/>
            <a:ext cx="136842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5" descr="File:Quarter note with upwards stem.svg - Wikimedia Commons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989138"/>
            <a:ext cx="720725" cy="1254125"/>
          </a:xfrm>
        </p:spPr>
      </p:pic>
      <p:pic>
        <p:nvPicPr>
          <p:cNvPr id="7" name="Picture 22" descr="C:\Users\HMS\AppData\Local\Microsoft\Windows\INetCache\IE\DL68SH2N\treble_clef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738" y="1744663"/>
            <a:ext cx="1585912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6" descr="Music Theory 101: Dotted Notes, Rests, Time Signatures | Music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025900"/>
            <a:ext cx="1535112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Music"/>
          <p:cNvSpPr>
            <a:spLocks noEditPoints="1" noChangeArrowheads="1"/>
          </p:cNvSpPr>
          <p:nvPr/>
        </p:nvSpPr>
        <p:spPr bwMode="auto">
          <a:xfrm>
            <a:off x="7316788" y="4524375"/>
            <a:ext cx="533400" cy="617538"/>
          </a:xfrm>
          <a:custGeom>
            <a:avLst/>
            <a:gdLst>
              <a:gd name="T0" fmla="*/ 110714455 w 21600"/>
              <a:gd name="T1" fmla="*/ 1074831 h 21600"/>
              <a:gd name="T2" fmla="*/ 111030346 w 21600"/>
              <a:gd name="T3" fmla="*/ 231283648 h 21600"/>
              <a:gd name="T4" fmla="*/ 326525749 w 21600"/>
              <a:gd name="T5" fmla="*/ 235045198 h 21600"/>
              <a:gd name="T6" fmla="*/ 110714455 w 21600"/>
              <a:gd name="T7" fmla="*/ 1074831 h 21600"/>
              <a:gd name="T8" fmla="*/ 325275642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7975 w 21600"/>
              <a:gd name="T16" fmla="*/ 923 h 21600"/>
              <a:gd name="T17" fmla="*/ 20935 w 21600"/>
              <a:gd name="T18" fmla="*/ 5354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GB"/>
          </a:p>
        </p:txBody>
      </p:sp>
      <p:pic>
        <p:nvPicPr>
          <p:cNvPr id="10" name="Picture 9" descr="File:Crotchet rest alt plain-svg.svg - Wikimedia Common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338" y="3406775"/>
            <a:ext cx="320675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FlashCards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5141913"/>
            <a:ext cx="2339975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TextBox 12"/>
          <p:cNvSpPr txBox="1">
            <a:spLocks noChangeArrowheads="1"/>
          </p:cNvSpPr>
          <p:nvPr/>
        </p:nvSpPr>
        <p:spPr bwMode="auto">
          <a:xfrm>
            <a:off x="21814" y="6027003"/>
            <a:ext cx="93964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latin typeface="Arial" charset="0"/>
              </a:rPr>
              <a:t>       Do you recognise any of these? Do you know their names</a:t>
            </a:r>
            <a:r>
              <a:rPr lang="en-GB" altLang="en-US" sz="2400" dirty="0" smtClean="0">
                <a:latin typeface="Arial" charset="0"/>
              </a:rPr>
              <a:t>? (Don’t worry you will do by the end of this </a:t>
            </a:r>
            <a:r>
              <a:rPr lang="en-GB" altLang="en-US" sz="2400" dirty="0" err="1" smtClean="0">
                <a:latin typeface="Arial" charset="0"/>
              </a:rPr>
              <a:t>powerpoint</a:t>
            </a:r>
            <a:r>
              <a:rPr lang="en-GB" altLang="en-US" sz="2400" dirty="0">
                <a:latin typeface="Arial" charset="0"/>
              </a:rPr>
              <a:t>)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What do you want to do next?</a:t>
            </a:r>
            <a:br>
              <a:rPr lang="en-GB" altLang="en-US" dirty="0" smtClean="0"/>
            </a:br>
            <a:r>
              <a:rPr lang="en-GB" sz="2800" dirty="0"/>
              <a:t>(Click on the           to return to this slide)</a:t>
            </a:r>
            <a:br>
              <a:rPr lang="en-GB" sz="2800" dirty="0"/>
            </a:br>
            <a:endParaRPr lang="en-GB" altLang="en-US" sz="2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3D, pictures, signs 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GB" dirty="0" smtClean="0"/>
              <a:t>and symbols notation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>
                <a:hlinkClick r:id="rId2" action="ppaction://hlinksldjump"/>
              </a:rPr>
              <a:t>Dynamics – slide 7</a:t>
            </a: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>
                <a:hlinkClick r:id="rId3" action="ppaction://hlinksldjump"/>
              </a:rPr>
              <a:t>Tempo – slide 8</a:t>
            </a: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>
                <a:hlinkClick r:id="rId4" action="ppaction://hlinksldjump"/>
              </a:rPr>
              <a:t>Duration – slide  9</a:t>
            </a: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>
                <a:hlinkClick r:id="rId5" action="ppaction://hlinksldjump"/>
              </a:rPr>
              <a:t>Pitch – slide 10</a:t>
            </a: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Grid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>
                <a:hlinkClick r:id="rId6" action="ppaction://hlinksldjump"/>
              </a:rPr>
              <a:t>Pitch – slide 11 and 12</a:t>
            </a: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Picture/graphic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score*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>
                <a:hlinkClick r:id="rId7" action="ppaction://hlinksldjump"/>
              </a:rPr>
              <a:t>Storm at Sea – slide 13</a:t>
            </a: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>
                <a:hlinkClick r:id="rId8" action="ppaction://hlinksldjump"/>
              </a:rPr>
              <a:t>Man on the Moon – slide 14</a:t>
            </a: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endParaRPr lang="en-GB" sz="2400" dirty="0"/>
          </a:p>
          <a:p>
            <a:pPr>
              <a:defRPr/>
            </a:pPr>
            <a:r>
              <a:rPr lang="en-GB" dirty="0" smtClean="0"/>
              <a:t>Grids, staves, bars and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traditional notation  of rhythm and pitch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dirty="0" smtClean="0"/>
              <a:t>      </a:t>
            </a:r>
            <a:r>
              <a:rPr lang="en-GB" sz="2400" dirty="0" smtClean="0">
                <a:hlinkClick r:id="rId9" action="ppaction://hlinksldjump"/>
              </a:rPr>
              <a:t>click to go to slide 15+</a:t>
            </a:r>
            <a:endParaRPr lang="en-GB" sz="2400" dirty="0"/>
          </a:p>
          <a:p>
            <a:pPr>
              <a:defRPr/>
            </a:pPr>
            <a:endParaRPr lang="en-GB" sz="2400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*score = visual representation     </a:t>
            </a:r>
          </a:p>
          <a:p>
            <a:pPr marL="0" indent="0">
              <a:buFont typeface="Arial" charset="0"/>
              <a:buNone/>
              <a:defRPr/>
            </a:pPr>
            <a:r>
              <a:rPr lang="en-GB" sz="24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of sound</a:t>
            </a:r>
            <a:endParaRPr lang="en-GB" sz="24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Users\HMS\AppData\Local\Microsoft\Windows\INetCache\IE\5KM4N2TV\14442-illustration-of-a-house-pv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20688"/>
            <a:ext cx="682724" cy="68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4975" y="260648"/>
            <a:ext cx="8229600" cy="1143000"/>
          </a:xfrm>
        </p:spPr>
        <p:txBody>
          <a:bodyPr/>
          <a:lstStyle/>
          <a:p>
            <a:r>
              <a:rPr lang="en-GB" altLang="en-US" dirty="0" smtClean="0"/>
              <a:t>Here is a loud and quiet </a:t>
            </a:r>
            <a:br>
              <a:rPr lang="en-GB" altLang="en-US" dirty="0" smtClean="0"/>
            </a:br>
            <a:r>
              <a:rPr lang="en-GB" altLang="en-US" dirty="0" smtClean="0"/>
              <a:t>animal pattern </a:t>
            </a:r>
            <a:r>
              <a:rPr lang="en-GB" altLang="en-US" sz="2400" dirty="0" smtClean="0"/>
              <a:t>(a bit about </a:t>
            </a:r>
            <a:r>
              <a:rPr lang="en-GB" altLang="en-US" sz="2400" b="1" dirty="0" smtClean="0"/>
              <a:t>dynamics</a:t>
            </a:r>
            <a:r>
              <a:rPr lang="en-GB" altLang="en-US" sz="2400" dirty="0" smtClean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en-GB" sz="4400" dirty="0" smtClean="0"/>
              <a:t>roar</a:t>
            </a:r>
            <a:r>
              <a:rPr lang="en-GB" sz="4400" b="1" dirty="0" smtClean="0"/>
              <a:t>        </a:t>
            </a:r>
            <a:r>
              <a:rPr lang="en-GB" dirty="0" smtClean="0"/>
              <a:t>  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squeak                  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squeak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dirty="0" smtClean="0"/>
              <a:t>                   </a:t>
            </a:r>
            <a:r>
              <a:rPr lang="en-GB" sz="4400" dirty="0" smtClean="0"/>
              <a:t>roar</a:t>
            </a:r>
          </a:p>
          <a:p>
            <a:pPr marL="0" indent="0" algn="ctr">
              <a:buFont typeface="Arial" charset="0"/>
              <a:buNone/>
              <a:defRPr/>
            </a:pPr>
            <a:endParaRPr lang="en-GB" sz="4400" b="1" dirty="0"/>
          </a:p>
          <a:p>
            <a:pPr marL="0" indent="0" algn="ctr">
              <a:buFont typeface="Arial" charset="0"/>
              <a:buNone/>
              <a:defRPr/>
            </a:pPr>
            <a:endParaRPr lang="en-GB" sz="4400" b="1" dirty="0" smtClean="0"/>
          </a:p>
          <a:p>
            <a:pPr marL="0" indent="0">
              <a:buFont typeface="Arial" charset="0"/>
              <a:buNone/>
              <a:defRPr/>
            </a:pPr>
            <a:r>
              <a:rPr lang="en-GB" sz="4400" b="1" dirty="0" smtClean="0"/>
              <a:t>   </a:t>
            </a:r>
            <a:r>
              <a:rPr lang="en-GB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loud</a:t>
            </a:r>
            <a:r>
              <a:rPr lang="en-GB" sz="4800" b="1" dirty="0" smtClean="0"/>
              <a:t> </a:t>
            </a:r>
            <a:r>
              <a:rPr lang="en-GB" sz="4400" b="1" dirty="0" smtClean="0"/>
              <a:t>          </a:t>
            </a:r>
            <a:r>
              <a:rPr lang="en-GB" sz="2000" b="1" dirty="0" smtClean="0">
                <a:solidFill>
                  <a:schemeClr val="bg1">
                    <a:lumMod val="65000"/>
                  </a:schemeClr>
                </a:solidFill>
              </a:rPr>
              <a:t>quiet                     </a:t>
            </a:r>
            <a:r>
              <a:rPr lang="en-GB" sz="2000" b="1" dirty="0" err="1" smtClean="0">
                <a:solidFill>
                  <a:schemeClr val="bg1">
                    <a:lumMod val="65000"/>
                  </a:schemeClr>
                </a:solidFill>
              </a:rPr>
              <a:t>quiet</a:t>
            </a:r>
            <a:r>
              <a:rPr lang="en-GB" sz="2000" b="1" dirty="0" smtClean="0"/>
              <a:t>                       </a:t>
            </a:r>
            <a:r>
              <a:rPr lang="en-GB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loud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GB" sz="2800" dirty="0" smtClean="0"/>
              <a:t>Can you make your own loud and quiet animal pattern? 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GB" sz="2400" dirty="0" smtClean="0"/>
              <a:t>You could draw pictures to remember your pattern and for someone else to perform. (Did it sound as you wanted?) </a:t>
            </a:r>
            <a:endParaRPr lang="en-GB" sz="2400" dirty="0"/>
          </a:p>
        </p:txBody>
      </p:sp>
      <p:pic>
        <p:nvPicPr>
          <p:cNvPr id="8196" name="Content Placeholder 4" descr="Close-up Portrait of Lion · Free Stock Photo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2395538"/>
            <a:ext cx="2409825" cy="1617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Content Placeholder 4" descr="Close-up Portrait of Lion · Free Stock Photo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88" y="2354263"/>
            <a:ext cx="2409825" cy="1616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 descr="Mouse image - Free stock photo - Public Domain photo - CC0 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710" y="2682875"/>
            <a:ext cx="1584325" cy="1041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6" descr="Mouse image - Free stock photo - Public Domain photo - CC0 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713" y="2682875"/>
            <a:ext cx="1584325" cy="1041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3" t="28990" r="28607" b="24200"/>
          <a:stretch>
            <a:fillRect/>
          </a:stretch>
        </p:blipFill>
        <p:spPr bwMode="auto">
          <a:xfrm>
            <a:off x="107950" y="79375"/>
            <a:ext cx="89852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6" t="30719" r="24350" b="26329"/>
          <a:stretch>
            <a:fillRect/>
          </a:stretch>
        </p:blipFill>
        <p:spPr bwMode="auto">
          <a:xfrm>
            <a:off x="8202613" y="352425"/>
            <a:ext cx="762000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HMS\AppData\Local\Microsoft\Windows\INetCache\IE\5KM4N2TV\14442-illustration-of-a-house-pv[1]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244" y="5836881"/>
            <a:ext cx="970756" cy="97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Here is a fast slow pattern</a:t>
            </a:r>
            <a:br>
              <a:rPr lang="en-GB" altLang="en-US" dirty="0" smtClean="0"/>
            </a:br>
            <a:r>
              <a:rPr lang="en-GB" altLang="en-US" sz="2400" dirty="0" smtClean="0"/>
              <a:t>(a bit about </a:t>
            </a:r>
            <a:r>
              <a:rPr lang="en-GB" altLang="en-US" sz="2400" b="1" dirty="0" smtClean="0"/>
              <a:t>tempo</a:t>
            </a:r>
            <a:r>
              <a:rPr lang="en-GB" altLang="en-US" sz="2400" dirty="0" smtClean="0"/>
              <a:t>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GB" altLang="en-US" dirty="0" smtClean="0"/>
              <a:t>Choose a sound maker and play it slow or fast following the pattern of pictures below</a:t>
            </a:r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>
              <a:buFont typeface="Arial" charset="0"/>
              <a:buNone/>
            </a:pPr>
            <a:endParaRPr lang="en-GB" altLang="en-US" dirty="0" smtClean="0"/>
          </a:p>
          <a:p>
            <a:pPr marL="0" indent="0" algn="ctr">
              <a:buFont typeface="Arial" charset="0"/>
              <a:buNone/>
            </a:pPr>
            <a:r>
              <a:rPr lang="en-GB" altLang="en-US" sz="2800" dirty="0" smtClean="0"/>
              <a:t>How long will you play each picture for? You decide.</a:t>
            </a:r>
          </a:p>
        </p:txBody>
      </p:sp>
      <p:pic>
        <p:nvPicPr>
          <p:cNvPr id="9220" name="Content Placeholder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3" t="21277" r="40160" b="50591"/>
          <a:stretch>
            <a:fillRect/>
          </a:stretch>
        </p:blipFill>
        <p:spPr bwMode="auto">
          <a:xfrm>
            <a:off x="2486025" y="3716338"/>
            <a:ext cx="2024063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8" t="55319" r="40160" b="15839"/>
          <a:stretch>
            <a:fillRect/>
          </a:stretch>
        </p:blipFill>
        <p:spPr bwMode="auto">
          <a:xfrm>
            <a:off x="139700" y="3644900"/>
            <a:ext cx="2346325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Content Placeholder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3" t="21277" r="40160" b="50591"/>
          <a:stretch>
            <a:fillRect/>
          </a:stretch>
        </p:blipFill>
        <p:spPr bwMode="auto">
          <a:xfrm>
            <a:off x="4600575" y="3746500"/>
            <a:ext cx="202565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8" t="55319" r="40160" b="15839"/>
          <a:stretch>
            <a:fillRect/>
          </a:stretch>
        </p:blipFill>
        <p:spPr bwMode="auto">
          <a:xfrm>
            <a:off x="6624638" y="3697288"/>
            <a:ext cx="2344737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HMS\AppData\Local\Microsoft\Windows\INetCache\IE\5KM4N2TV\14442-illustration-of-a-house-pv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683" y="5857532"/>
            <a:ext cx="970756" cy="97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Here is a long short pattern</a:t>
            </a:r>
            <a:br>
              <a:rPr lang="en-GB" altLang="en-US" dirty="0" smtClean="0"/>
            </a:br>
            <a:r>
              <a:rPr lang="en-GB" altLang="en-US" sz="2400" dirty="0" smtClean="0"/>
              <a:t>(a bit about </a:t>
            </a:r>
            <a:r>
              <a:rPr lang="en-GB" altLang="en-US" sz="2400" b="1" dirty="0" smtClean="0"/>
              <a:t>duration</a:t>
            </a:r>
            <a:r>
              <a:rPr lang="en-GB" altLang="en-US" sz="2400" dirty="0" smtClean="0"/>
              <a:t>)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2400" dirty="0"/>
              <a:t>U</a:t>
            </a:r>
            <a:r>
              <a:rPr lang="en-GB" altLang="en-US" sz="2400" dirty="0" smtClean="0"/>
              <a:t>se any long (e.g. hum) and short (e.g. pop) sounds you like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95288" y="1611313"/>
            <a:ext cx="8229600" cy="50577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GB" altLang="en-US" smtClean="0"/>
              <a:t>1.</a:t>
            </a:r>
          </a:p>
          <a:p>
            <a:pPr marL="0" indent="0">
              <a:buFont typeface="Arial" charset="0"/>
              <a:buNone/>
            </a:pPr>
            <a:endParaRPr lang="en-GB" altLang="en-US" smtClean="0"/>
          </a:p>
          <a:p>
            <a:pPr marL="0" indent="0">
              <a:buFont typeface="Arial" charset="0"/>
              <a:buNone/>
            </a:pPr>
            <a:r>
              <a:rPr lang="en-GB" altLang="en-US" smtClean="0"/>
              <a:t>2.</a:t>
            </a:r>
          </a:p>
          <a:p>
            <a:pPr marL="0" indent="0">
              <a:buFont typeface="Arial" charset="0"/>
              <a:buNone/>
            </a:pPr>
            <a:endParaRPr lang="en-GB" altLang="en-US" smtClean="0"/>
          </a:p>
          <a:p>
            <a:pPr marL="0" indent="0">
              <a:buFont typeface="Arial" charset="0"/>
              <a:buNone/>
            </a:pPr>
            <a:endParaRPr lang="en-GB" altLang="en-US" smtClean="0"/>
          </a:p>
          <a:p>
            <a:pPr marL="0" indent="0">
              <a:buFont typeface="Arial" charset="0"/>
              <a:buNone/>
            </a:pPr>
            <a:endParaRPr lang="en-GB" altLang="en-US" smtClean="0"/>
          </a:p>
          <a:p>
            <a:pPr marL="0" indent="0">
              <a:buFont typeface="Arial" charset="0"/>
              <a:buNone/>
            </a:pPr>
            <a:r>
              <a:rPr lang="en-GB" altLang="en-US" smtClean="0"/>
              <a:t>3.</a:t>
            </a:r>
          </a:p>
          <a:p>
            <a:pPr marL="0" indent="0">
              <a:buFont typeface="Arial" charset="0"/>
              <a:buNone/>
            </a:pPr>
            <a:r>
              <a:rPr lang="en-GB" altLang="en-US" smtClean="0"/>
              <a:t>  </a:t>
            </a:r>
          </a:p>
          <a:p>
            <a:pPr marL="0" indent="0">
              <a:buFont typeface="Arial" charset="0"/>
              <a:buNone/>
            </a:pPr>
            <a:endParaRPr lang="en-GB" altLang="en-US" smtClean="0"/>
          </a:p>
        </p:txBody>
      </p:sp>
      <p:sp>
        <p:nvSpPr>
          <p:cNvPr id="5" name="Explosion 1 4"/>
          <p:cNvSpPr/>
          <p:nvPr/>
        </p:nvSpPr>
        <p:spPr>
          <a:xfrm>
            <a:off x="8101013" y="1968500"/>
            <a:ext cx="914400" cy="91440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Explosion 1 7"/>
          <p:cNvSpPr/>
          <p:nvPr/>
        </p:nvSpPr>
        <p:spPr>
          <a:xfrm>
            <a:off x="923925" y="5029200"/>
            <a:ext cx="914400" cy="9144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Explosion 1 9"/>
          <p:cNvSpPr/>
          <p:nvPr/>
        </p:nvSpPr>
        <p:spPr>
          <a:xfrm>
            <a:off x="7367588" y="3627438"/>
            <a:ext cx="914400" cy="914400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Freeform 17"/>
          <p:cNvSpPr/>
          <p:nvPr/>
        </p:nvSpPr>
        <p:spPr>
          <a:xfrm>
            <a:off x="914400" y="1968500"/>
            <a:ext cx="7375525" cy="368300"/>
          </a:xfrm>
          <a:custGeom>
            <a:avLst/>
            <a:gdLst>
              <a:gd name="connsiteX0" fmla="*/ 0 w 7376219"/>
              <a:gd name="connsiteY0" fmla="*/ 13032 h 368632"/>
              <a:gd name="connsiteX1" fmla="*/ 3180080 w 7376219"/>
              <a:gd name="connsiteY1" fmla="*/ 13032 h 368632"/>
              <a:gd name="connsiteX2" fmla="*/ 3241040 w 7376219"/>
              <a:gd name="connsiteY2" fmla="*/ 23192 h 368632"/>
              <a:gd name="connsiteX3" fmla="*/ 3596640 w 7376219"/>
              <a:gd name="connsiteY3" fmla="*/ 43512 h 368632"/>
              <a:gd name="connsiteX4" fmla="*/ 4043680 w 7376219"/>
              <a:gd name="connsiteY4" fmla="*/ 33352 h 368632"/>
              <a:gd name="connsiteX5" fmla="*/ 4592320 w 7376219"/>
              <a:gd name="connsiteY5" fmla="*/ 23192 h 368632"/>
              <a:gd name="connsiteX6" fmla="*/ 4897120 w 7376219"/>
              <a:gd name="connsiteY6" fmla="*/ 13032 h 368632"/>
              <a:gd name="connsiteX7" fmla="*/ 5638800 w 7376219"/>
              <a:gd name="connsiteY7" fmla="*/ 2872 h 368632"/>
              <a:gd name="connsiteX8" fmla="*/ 6207760 w 7376219"/>
              <a:gd name="connsiteY8" fmla="*/ 13032 h 368632"/>
              <a:gd name="connsiteX9" fmla="*/ 6289040 w 7376219"/>
              <a:gd name="connsiteY9" fmla="*/ 33352 h 368632"/>
              <a:gd name="connsiteX10" fmla="*/ 6400800 w 7376219"/>
              <a:gd name="connsiteY10" fmla="*/ 53672 h 368632"/>
              <a:gd name="connsiteX11" fmla="*/ 6441440 w 7376219"/>
              <a:gd name="connsiteY11" fmla="*/ 63832 h 368632"/>
              <a:gd name="connsiteX12" fmla="*/ 6512560 w 7376219"/>
              <a:gd name="connsiteY12" fmla="*/ 84152 h 368632"/>
              <a:gd name="connsiteX13" fmla="*/ 6664960 w 7376219"/>
              <a:gd name="connsiteY13" fmla="*/ 104472 h 368632"/>
              <a:gd name="connsiteX14" fmla="*/ 6766560 w 7376219"/>
              <a:gd name="connsiteY14" fmla="*/ 124792 h 368632"/>
              <a:gd name="connsiteX15" fmla="*/ 6797040 w 7376219"/>
              <a:gd name="connsiteY15" fmla="*/ 134952 h 368632"/>
              <a:gd name="connsiteX16" fmla="*/ 6868160 w 7376219"/>
              <a:gd name="connsiteY16" fmla="*/ 145112 h 368632"/>
              <a:gd name="connsiteX17" fmla="*/ 6979920 w 7376219"/>
              <a:gd name="connsiteY17" fmla="*/ 165432 h 368632"/>
              <a:gd name="connsiteX18" fmla="*/ 7040880 w 7376219"/>
              <a:gd name="connsiteY18" fmla="*/ 195912 h 368632"/>
              <a:gd name="connsiteX19" fmla="*/ 7112000 w 7376219"/>
              <a:gd name="connsiteY19" fmla="*/ 216232 h 368632"/>
              <a:gd name="connsiteX20" fmla="*/ 7142480 w 7376219"/>
              <a:gd name="connsiteY20" fmla="*/ 236552 h 368632"/>
              <a:gd name="connsiteX21" fmla="*/ 7223760 w 7376219"/>
              <a:gd name="connsiteY21" fmla="*/ 256872 h 368632"/>
              <a:gd name="connsiteX22" fmla="*/ 7284720 w 7376219"/>
              <a:gd name="connsiteY22" fmla="*/ 297512 h 368632"/>
              <a:gd name="connsiteX23" fmla="*/ 7315200 w 7376219"/>
              <a:gd name="connsiteY23" fmla="*/ 327992 h 368632"/>
              <a:gd name="connsiteX24" fmla="*/ 7345680 w 7376219"/>
              <a:gd name="connsiteY24" fmla="*/ 338152 h 368632"/>
              <a:gd name="connsiteX25" fmla="*/ 7376160 w 7376219"/>
              <a:gd name="connsiteY25" fmla="*/ 368632 h 3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376219" h="368632">
                <a:moveTo>
                  <a:pt x="0" y="13032"/>
                </a:moveTo>
                <a:cubicBezTo>
                  <a:pt x="7000" y="13005"/>
                  <a:pt x="2330115" y="-16277"/>
                  <a:pt x="3180080" y="13032"/>
                </a:cubicBezTo>
                <a:cubicBezTo>
                  <a:pt x="3200668" y="13742"/>
                  <a:pt x="3220533" y="21239"/>
                  <a:pt x="3241040" y="23192"/>
                </a:cubicBezTo>
                <a:cubicBezTo>
                  <a:pt x="3322118" y="30914"/>
                  <a:pt x="3527731" y="40067"/>
                  <a:pt x="3596640" y="43512"/>
                </a:cubicBezTo>
                <a:lnTo>
                  <a:pt x="4043680" y="33352"/>
                </a:lnTo>
                <a:lnTo>
                  <a:pt x="4592320" y="23192"/>
                </a:lnTo>
                <a:lnTo>
                  <a:pt x="4897120" y="13032"/>
                </a:lnTo>
                <a:lnTo>
                  <a:pt x="5638800" y="2872"/>
                </a:lnTo>
                <a:lnTo>
                  <a:pt x="6207760" y="13032"/>
                </a:lnTo>
                <a:cubicBezTo>
                  <a:pt x="6250861" y="14445"/>
                  <a:pt x="6253465" y="24458"/>
                  <a:pt x="6289040" y="33352"/>
                </a:cubicBezTo>
                <a:cubicBezTo>
                  <a:pt x="6332627" y="44249"/>
                  <a:pt x="6355509" y="44614"/>
                  <a:pt x="6400800" y="53672"/>
                </a:cubicBezTo>
                <a:cubicBezTo>
                  <a:pt x="6414492" y="56410"/>
                  <a:pt x="6428014" y="59996"/>
                  <a:pt x="6441440" y="63832"/>
                </a:cubicBezTo>
                <a:cubicBezTo>
                  <a:pt x="6479524" y="74713"/>
                  <a:pt x="6468888" y="76212"/>
                  <a:pt x="6512560" y="84152"/>
                </a:cubicBezTo>
                <a:cubicBezTo>
                  <a:pt x="6611677" y="102173"/>
                  <a:pt x="6558814" y="86781"/>
                  <a:pt x="6664960" y="104472"/>
                </a:cubicBezTo>
                <a:cubicBezTo>
                  <a:pt x="6699027" y="110150"/>
                  <a:pt x="6732907" y="117026"/>
                  <a:pt x="6766560" y="124792"/>
                </a:cubicBezTo>
                <a:cubicBezTo>
                  <a:pt x="6776995" y="127200"/>
                  <a:pt x="6786538" y="132852"/>
                  <a:pt x="6797040" y="134952"/>
                </a:cubicBezTo>
                <a:cubicBezTo>
                  <a:pt x="6820522" y="139648"/>
                  <a:pt x="6844599" y="140828"/>
                  <a:pt x="6868160" y="145112"/>
                </a:cubicBezTo>
                <a:cubicBezTo>
                  <a:pt x="7043809" y="177048"/>
                  <a:pt x="6703281" y="125912"/>
                  <a:pt x="6979920" y="165432"/>
                </a:cubicBezTo>
                <a:cubicBezTo>
                  <a:pt x="7056532" y="190969"/>
                  <a:pt x="6962098" y="156521"/>
                  <a:pt x="7040880" y="195912"/>
                </a:cubicBezTo>
                <a:cubicBezTo>
                  <a:pt x="7055456" y="203200"/>
                  <a:pt x="7098979" y="212977"/>
                  <a:pt x="7112000" y="216232"/>
                </a:cubicBezTo>
                <a:cubicBezTo>
                  <a:pt x="7122160" y="223005"/>
                  <a:pt x="7131004" y="232379"/>
                  <a:pt x="7142480" y="236552"/>
                </a:cubicBezTo>
                <a:cubicBezTo>
                  <a:pt x="7168726" y="246096"/>
                  <a:pt x="7223760" y="256872"/>
                  <a:pt x="7223760" y="256872"/>
                </a:cubicBezTo>
                <a:cubicBezTo>
                  <a:pt x="7244080" y="270419"/>
                  <a:pt x="7267451" y="280243"/>
                  <a:pt x="7284720" y="297512"/>
                </a:cubicBezTo>
                <a:cubicBezTo>
                  <a:pt x="7294880" y="307672"/>
                  <a:pt x="7303245" y="320022"/>
                  <a:pt x="7315200" y="327992"/>
                </a:cubicBezTo>
                <a:cubicBezTo>
                  <a:pt x="7324111" y="333933"/>
                  <a:pt x="7336101" y="333363"/>
                  <a:pt x="7345680" y="338152"/>
                </a:cubicBezTo>
                <a:cubicBezTo>
                  <a:pt x="7378978" y="354801"/>
                  <a:pt x="7376160" y="347800"/>
                  <a:pt x="7376160" y="36863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Freeform 18"/>
          <p:cNvSpPr/>
          <p:nvPr/>
        </p:nvSpPr>
        <p:spPr>
          <a:xfrm>
            <a:off x="923925" y="3027363"/>
            <a:ext cx="6553200" cy="1524000"/>
          </a:xfrm>
          <a:custGeom>
            <a:avLst/>
            <a:gdLst>
              <a:gd name="connsiteX0" fmla="*/ 0 w 6553200"/>
              <a:gd name="connsiteY0" fmla="*/ 0 h 1524000"/>
              <a:gd name="connsiteX1" fmla="*/ 101600 w 6553200"/>
              <a:gd name="connsiteY1" fmla="*/ 10160 h 1524000"/>
              <a:gd name="connsiteX2" fmla="*/ 132080 w 6553200"/>
              <a:gd name="connsiteY2" fmla="*/ 30480 h 1524000"/>
              <a:gd name="connsiteX3" fmla="*/ 162560 w 6553200"/>
              <a:gd name="connsiteY3" fmla="*/ 40640 h 1524000"/>
              <a:gd name="connsiteX4" fmla="*/ 233680 w 6553200"/>
              <a:gd name="connsiteY4" fmla="*/ 71120 h 1524000"/>
              <a:gd name="connsiteX5" fmla="*/ 274320 w 6553200"/>
              <a:gd name="connsiteY5" fmla="*/ 81280 h 1524000"/>
              <a:gd name="connsiteX6" fmla="*/ 365760 w 6553200"/>
              <a:gd name="connsiteY6" fmla="*/ 101600 h 1524000"/>
              <a:gd name="connsiteX7" fmla="*/ 467360 w 6553200"/>
              <a:gd name="connsiteY7" fmla="*/ 132080 h 1524000"/>
              <a:gd name="connsiteX8" fmla="*/ 528320 w 6553200"/>
              <a:gd name="connsiteY8" fmla="*/ 142240 h 1524000"/>
              <a:gd name="connsiteX9" fmla="*/ 589280 w 6553200"/>
              <a:gd name="connsiteY9" fmla="*/ 162560 h 1524000"/>
              <a:gd name="connsiteX10" fmla="*/ 650240 w 6553200"/>
              <a:gd name="connsiteY10" fmla="*/ 172720 h 1524000"/>
              <a:gd name="connsiteX11" fmla="*/ 772160 w 6553200"/>
              <a:gd name="connsiteY11" fmla="*/ 203200 h 1524000"/>
              <a:gd name="connsiteX12" fmla="*/ 812800 w 6553200"/>
              <a:gd name="connsiteY12" fmla="*/ 213360 h 1524000"/>
              <a:gd name="connsiteX13" fmla="*/ 924560 w 6553200"/>
              <a:gd name="connsiteY13" fmla="*/ 243840 h 1524000"/>
              <a:gd name="connsiteX14" fmla="*/ 995680 w 6553200"/>
              <a:gd name="connsiteY14" fmla="*/ 274320 h 1524000"/>
              <a:gd name="connsiteX15" fmla="*/ 1036320 w 6553200"/>
              <a:gd name="connsiteY15" fmla="*/ 294640 h 1524000"/>
              <a:gd name="connsiteX16" fmla="*/ 1097280 w 6553200"/>
              <a:gd name="connsiteY16" fmla="*/ 304800 h 1524000"/>
              <a:gd name="connsiteX17" fmla="*/ 1158240 w 6553200"/>
              <a:gd name="connsiteY17" fmla="*/ 335280 h 1524000"/>
              <a:gd name="connsiteX18" fmla="*/ 1198880 w 6553200"/>
              <a:gd name="connsiteY18" fmla="*/ 365760 h 1524000"/>
              <a:gd name="connsiteX19" fmla="*/ 1229360 w 6553200"/>
              <a:gd name="connsiteY19" fmla="*/ 375920 h 1524000"/>
              <a:gd name="connsiteX20" fmla="*/ 1270000 w 6553200"/>
              <a:gd name="connsiteY20" fmla="*/ 396240 h 1524000"/>
              <a:gd name="connsiteX21" fmla="*/ 1320800 w 6553200"/>
              <a:gd name="connsiteY21" fmla="*/ 416560 h 1524000"/>
              <a:gd name="connsiteX22" fmla="*/ 1351280 w 6553200"/>
              <a:gd name="connsiteY22" fmla="*/ 436880 h 1524000"/>
              <a:gd name="connsiteX23" fmla="*/ 1391920 w 6553200"/>
              <a:gd name="connsiteY23" fmla="*/ 457200 h 1524000"/>
              <a:gd name="connsiteX24" fmla="*/ 1452880 w 6553200"/>
              <a:gd name="connsiteY24" fmla="*/ 487680 h 1524000"/>
              <a:gd name="connsiteX25" fmla="*/ 1493520 w 6553200"/>
              <a:gd name="connsiteY25" fmla="*/ 548640 h 1524000"/>
              <a:gd name="connsiteX26" fmla="*/ 1564640 w 6553200"/>
              <a:gd name="connsiteY26" fmla="*/ 599440 h 1524000"/>
              <a:gd name="connsiteX27" fmla="*/ 1595120 w 6553200"/>
              <a:gd name="connsiteY27" fmla="*/ 619760 h 1524000"/>
              <a:gd name="connsiteX28" fmla="*/ 1605280 w 6553200"/>
              <a:gd name="connsiteY28" fmla="*/ 650240 h 1524000"/>
              <a:gd name="connsiteX29" fmla="*/ 1625600 w 6553200"/>
              <a:gd name="connsiteY29" fmla="*/ 680720 h 1524000"/>
              <a:gd name="connsiteX30" fmla="*/ 1584960 w 6553200"/>
              <a:gd name="connsiteY30" fmla="*/ 741680 h 1524000"/>
              <a:gd name="connsiteX31" fmla="*/ 1554480 w 6553200"/>
              <a:gd name="connsiteY31" fmla="*/ 751840 h 1524000"/>
              <a:gd name="connsiteX32" fmla="*/ 1524000 w 6553200"/>
              <a:gd name="connsiteY32" fmla="*/ 772160 h 1524000"/>
              <a:gd name="connsiteX33" fmla="*/ 1422400 w 6553200"/>
              <a:gd name="connsiteY33" fmla="*/ 802640 h 1524000"/>
              <a:gd name="connsiteX34" fmla="*/ 934720 w 6553200"/>
              <a:gd name="connsiteY34" fmla="*/ 792480 h 1524000"/>
              <a:gd name="connsiteX35" fmla="*/ 904240 w 6553200"/>
              <a:gd name="connsiteY35" fmla="*/ 782320 h 1524000"/>
              <a:gd name="connsiteX36" fmla="*/ 833120 w 6553200"/>
              <a:gd name="connsiteY36" fmla="*/ 741680 h 1524000"/>
              <a:gd name="connsiteX37" fmla="*/ 762000 w 6553200"/>
              <a:gd name="connsiteY37" fmla="*/ 670560 h 1524000"/>
              <a:gd name="connsiteX38" fmla="*/ 711200 w 6553200"/>
              <a:gd name="connsiteY38" fmla="*/ 609600 h 1524000"/>
              <a:gd name="connsiteX39" fmla="*/ 711200 w 6553200"/>
              <a:gd name="connsiteY39" fmla="*/ 477520 h 1524000"/>
              <a:gd name="connsiteX40" fmla="*/ 731520 w 6553200"/>
              <a:gd name="connsiteY40" fmla="*/ 416560 h 1524000"/>
              <a:gd name="connsiteX41" fmla="*/ 762000 w 6553200"/>
              <a:gd name="connsiteY41" fmla="*/ 396240 h 1524000"/>
              <a:gd name="connsiteX42" fmla="*/ 782320 w 6553200"/>
              <a:gd name="connsiteY42" fmla="*/ 345440 h 1524000"/>
              <a:gd name="connsiteX43" fmla="*/ 812800 w 6553200"/>
              <a:gd name="connsiteY43" fmla="*/ 325120 h 1524000"/>
              <a:gd name="connsiteX44" fmla="*/ 853440 w 6553200"/>
              <a:gd name="connsiteY44" fmla="*/ 284480 h 1524000"/>
              <a:gd name="connsiteX45" fmla="*/ 873760 w 6553200"/>
              <a:gd name="connsiteY45" fmla="*/ 254000 h 1524000"/>
              <a:gd name="connsiteX46" fmla="*/ 955040 w 6553200"/>
              <a:gd name="connsiteY46" fmla="*/ 213360 h 1524000"/>
              <a:gd name="connsiteX47" fmla="*/ 995680 w 6553200"/>
              <a:gd name="connsiteY47" fmla="*/ 172720 h 1524000"/>
              <a:gd name="connsiteX48" fmla="*/ 1097280 w 6553200"/>
              <a:gd name="connsiteY48" fmla="*/ 142240 h 1524000"/>
              <a:gd name="connsiteX49" fmla="*/ 1148080 w 6553200"/>
              <a:gd name="connsiteY49" fmla="*/ 111760 h 1524000"/>
              <a:gd name="connsiteX50" fmla="*/ 1198880 w 6553200"/>
              <a:gd name="connsiteY50" fmla="*/ 101600 h 1524000"/>
              <a:gd name="connsiteX51" fmla="*/ 1229360 w 6553200"/>
              <a:gd name="connsiteY51" fmla="*/ 91440 h 1524000"/>
              <a:gd name="connsiteX52" fmla="*/ 1788160 w 6553200"/>
              <a:gd name="connsiteY52" fmla="*/ 101600 h 1524000"/>
              <a:gd name="connsiteX53" fmla="*/ 2021840 w 6553200"/>
              <a:gd name="connsiteY53" fmla="*/ 162560 h 1524000"/>
              <a:gd name="connsiteX54" fmla="*/ 2103120 w 6553200"/>
              <a:gd name="connsiteY54" fmla="*/ 182880 h 1524000"/>
              <a:gd name="connsiteX55" fmla="*/ 2164080 w 6553200"/>
              <a:gd name="connsiteY55" fmla="*/ 203200 h 1524000"/>
              <a:gd name="connsiteX56" fmla="*/ 2204720 w 6553200"/>
              <a:gd name="connsiteY56" fmla="*/ 213360 h 1524000"/>
              <a:gd name="connsiteX57" fmla="*/ 2245360 w 6553200"/>
              <a:gd name="connsiteY57" fmla="*/ 233680 h 1524000"/>
              <a:gd name="connsiteX58" fmla="*/ 2286000 w 6553200"/>
              <a:gd name="connsiteY58" fmla="*/ 243840 h 1524000"/>
              <a:gd name="connsiteX59" fmla="*/ 2357120 w 6553200"/>
              <a:gd name="connsiteY59" fmla="*/ 284480 h 1524000"/>
              <a:gd name="connsiteX60" fmla="*/ 2397760 w 6553200"/>
              <a:gd name="connsiteY60" fmla="*/ 304800 h 1524000"/>
              <a:gd name="connsiteX61" fmla="*/ 2468880 w 6553200"/>
              <a:gd name="connsiteY61" fmla="*/ 365760 h 1524000"/>
              <a:gd name="connsiteX62" fmla="*/ 2570480 w 6553200"/>
              <a:gd name="connsiteY62" fmla="*/ 426720 h 1524000"/>
              <a:gd name="connsiteX63" fmla="*/ 2590800 w 6553200"/>
              <a:gd name="connsiteY63" fmla="*/ 457200 h 1524000"/>
              <a:gd name="connsiteX64" fmla="*/ 2621280 w 6553200"/>
              <a:gd name="connsiteY64" fmla="*/ 467360 h 1524000"/>
              <a:gd name="connsiteX65" fmla="*/ 2661920 w 6553200"/>
              <a:gd name="connsiteY65" fmla="*/ 497840 h 1524000"/>
              <a:gd name="connsiteX66" fmla="*/ 2743200 w 6553200"/>
              <a:gd name="connsiteY66" fmla="*/ 568960 h 1524000"/>
              <a:gd name="connsiteX67" fmla="*/ 2794000 w 6553200"/>
              <a:gd name="connsiteY67" fmla="*/ 599440 h 1524000"/>
              <a:gd name="connsiteX68" fmla="*/ 2875280 w 6553200"/>
              <a:gd name="connsiteY68" fmla="*/ 650240 h 1524000"/>
              <a:gd name="connsiteX69" fmla="*/ 2915920 w 6553200"/>
              <a:gd name="connsiteY69" fmla="*/ 660400 h 1524000"/>
              <a:gd name="connsiteX70" fmla="*/ 2956560 w 6553200"/>
              <a:gd name="connsiteY70" fmla="*/ 680720 h 1524000"/>
              <a:gd name="connsiteX71" fmla="*/ 3048000 w 6553200"/>
              <a:gd name="connsiteY71" fmla="*/ 701040 h 1524000"/>
              <a:gd name="connsiteX72" fmla="*/ 3078480 w 6553200"/>
              <a:gd name="connsiteY72" fmla="*/ 721360 h 1524000"/>
              <a:gd name="connsiteX73" fmla="*/ 3108960 w 6553200"/>
              <a:gd name="connsiteY73" fmla="*/ 731520 h 1524000"/>
              <a:gd name="connsiteX74" fmla="*/ 3180080 w 6553200"/>
              <a:gd name="connsiteY74" fmla="*/ 751840 h 1524000"/>
              <a:gd name="connsiteX75" fmla="*/ 3210560 w 6553200"/>
              <a:gd name="connsiteY75" fmla="*/ 772160 h 1524000"/>
              <a:gd name="connsiteX76" fmla="*/ 3241040 w 6553200"/>
              <a:gd name="connsiteY76" fmla="*/ 782320 h 1524000"/>
              <a:gd name="connsiteX77" fmla="*/ 3271520 w 6553200"/>
              <a:gd name="connsiteY77" fmla="*/ 802640 h 1524000"/>
              <a:gd name="connsiteX78" fmla="*/ 3332480 w 6553200"/>
              <a:gd name="connsiteY78" fmla="*/ 822960 h 1524000"/>
              <a:gd name="connsiteX79" fmla="*/ 3403600 w 6553200"/>
              <a:gd name="connsiteY79" fmla="*/ 843280 h 1524000"/>
              <a:gd name="connsiteX80" fmla="*/ 3464560 w 6553200"/>
              <a:gd name="connsiteY80" fmla="*/ 853440 h 1524000"/>
              <a:gd name="connsiteX81" fmla="*/ 3545840 w 6553200"/>
              <a:gd name="connsiteY81" fmla="*/ 873760 h 1524000"/>
              <a:gd name="connsiteX82" fmla="*/ 4064000 w 6553200"/>
              <a:gd name="connsiteY82" fmla="*/ 894080 h 1524000"/>
              <a:gd name="connsiteX83" fmla="*/ 4104640 w 6553200"/>
              <a:gd name="connsiteY83" fmla="*/ 924560 h 1524000"/>
              <a:gd name="connsiteX84" fmla="*/ 4236720 w 6553200"/>
              <a:gd name="connsiteY84" fmla="*/ 955040 h 1524000"/>
              <a:gd name="connsiteX85" fmla="*/ 4267200 w 6553200"/>
              <a:gd name="connsiteY85" fmla="*/ 975360 h 1524000"/>
              <a:gd name="connsiteX86" fmla="*/ 4338320 w 6553200"/>
              <a:gd name="connsiteY86" fmla="*/ 1005840 h 1524000"/>
              <a:gd name="connsiteX87" fmla="*/ 4399280 w 6553200"/>
              <a:gd name="connsiteY87" fmla="*/ 1046480 h 1524000"/>
              <a:gd name="connsiteX88" fmla="*/ 4429760 w 6553200"/>
              <a:gd name="connsiteY88" fmla="*/ 1076960 h 1524000"/>
              <a:gd name="connsiteX89" fmla="*/ 4460240 w 6553200"/>
              <a:gd name="connsiteY89" fmla="*/ 1087120 h 1524000"/>
              <a:gd name="connsiteX90" fmla="*/ 4561840 w 6553200"/>
              <a:gd name="connsiteY90" fmla="*/ 1107440 h 1524000"/>
              <a:gd name="connsiteX91" fmla="*/ 4795520 w 6553200"/>
              <a:gd name="connsiteY91" fmla="*/ 1127760 h 1524000"/>
              <a:gd name="connsiteX92" fmla="*/ 5130800 w 6553200"/>
              <a:gd name="connsiteY92" fmla="*/ 1137920 h 1524000"/>
              <a:gd name="connsiteX93" fmla="*/ 5181600 w 6553200"/>
              <a:gd name="connsiteY93" fmla="*/ 1158240 h 1524000"/>
              <a:gd name="connsiteX94" fmla="*/ 5313680 w 6553200"/>
              <a:gd name="connsiteY94" fmla="*/ 1229360 h 1524000"/>
              <a:gd name="connsiteX95" fmla="*/ 5384800 w 6553200"/>
              <a:gd name="connsiteY95" fmla="*/ 1249680 h 1524000"/>
              <a:gd name="connsiteX96" fmla="*/ 5415280 w 6553200"/>
              <a:gd name="connsiteY96" fmla="*/ 1270000 h 1524000"/>
              <a:gd name="connsiteX97" fmla="*/ 5455920 w 6553200"/>
              <a:gd name="connsiteY97" fmla="*/ 1280160 h 1524000"/>
              <a:gd name="connsiteX98" fmla="*/ 5516880 w 6553200"/>
              <a:gd name="connsiteY98" fmla="*/ 1300480 h 1524000"/>
              <a:gd name="connsiteX99" fmla="*/ 5547360 w 6553200"/>
              <a:gd name="connsiteY99" fmla="*/ 1310640 h 1524000"/>
              <a:gd name="connsiteX100" fmla="*/ 5577840 w 6553200"/>
              <a:gd name="connsiteY100" fmla="*/ 1320800 h 1524000"/>
              <a:gd name="connsiteX101" fmla="*/ 5659120 w 6553200"/>
              <a:gd name="connsiteY101" fmla="*/ 1341120 h 1524000"/>
              <a:gd name="connsiteX102" fmla="*/ 5730240 w 6553200"/>
              <a:gd name="connsiteY102" fmla="*/ 1361440 h 1524000"/>
              <a:gd name="connsiteX103" fmla="*/ 5852160 w 6553200"/>
              <a:gd name="connsiteY103" fmla="*/ 1371600 h 1524000"/>
              <a:gd name="connsiteX104" fmla="*/ 5933440 w 6553200"/>
              <a:gd name="connsiteY104" fmla="*/ 1391920 h 1524000"/>
              <a:gd name="connsiteX105" fmla="*/ 6004560 w 6553200"/>
              <a:gd name="connsiteY105" fmla="*/ 1442720 h 1524000"/>
              <a:gd name="connsiteX106" fmla="*/ 6035040 w 6553200"/>
              <a:gd name="connsiteY106" fmla="*/ 1452880 h 1524000"/>
              <a:gd name="connsiteX107" fmla="*/ 6106160 w 6553200"/>
              <a:gd name="connsiteY107" fmla="*/ 1483360 h 1524000"/>
              <a:gd name="connsiteX108" fmla="*/ 6136640 w 6553200"/>
              <a:gd name="connsiteY108" fmla="*/ 1503680 h 1524000"/>
              <a:gd name="connsiteX109" fmla="*/ 6197600 w 6553200"/>
              <a:gd name="connsiteY109" fmla="*/ 1524000 h 1524000"/>
              <a:gd name="connsiteX110" fmla="*/ 6360160 w 6553200"/>
              <a:gd name="connsiteY110" fmla="*/ 1513840 h 1524000"/>
              <a:gd name="connsiteX111" fmla="*/ 6370320 w 6553200"/>
              <a:gd name="connsiteY111" fmla="*/ 1473200 h 1524000"/>
              <a:gd name="connsiteX112" fmla="*/ 6380480 w 6553200"/>
              <a:gd name="connsiteY112" fmla="*/ 1402080 h 1524000"/>
              <a:gd name="connsiteX113" fmla="*/ 6390640 w 6553200"/>
              <a:gd name="connsiteY113" fmla="*/ 1178560 h 1524000"/>
              <a:gd name="connsiteX114" fmla="*/ 6410960 w 6553200"/>
              <a:gd name="connsiteY114" fmla="*/ 1117600 h 1524000"/>
              <a:gd name="connsiteX115" fmla="*/ 6441440 w 6553200"/>
              <a:gd name="connsiteY115" fmla="*/ 1107440 h 1524000"/>
              <a:gd name="connsiteX116" fmla="*/ 6502400 w 6553200"/>
              <a:gd name="connsiteY116" fmla="*/ 1076960 h 1524000"/>
              <a:gd name="connsiteX117" fmla="*/ 6553200 w 6553200"/>
              <a:gd name="connsiteY117" fmla="*/ 107696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553200" h="1524000">
                <a:moveTo>
                  <a:pt x="0" y="0"/>
                </a:moveTo>
                <a:cubicBezTo>
                  <a:pt x="33867" y="3387"/>
                  <a:pt x="68436" y="2507"/>
                  <a:pt x="101600" y="10160"/>
                </a:cubicBezTo>
                <a:cubicBezTo>
                  <a:pt x="113498" y="12906"/>
                  <a:pt x="121158" y="25019"/>
                  <a:pt x="132080" y="30480"/>
                </a:cubicBezTo>
                <a:cubicBezTo>
                  <a:pt x="141659" y="35269"/>
                  <a:pt x="152716" y="36421"/>
                  <a:pt x="162560" y="40640"/>
                </a:cubicBezTo>
                <a:cubicBezTo>
                  <a:pt x="216747" y="63863"/>
                  <a:pt x="186026" y="57505"/>
                  <a:pt x="233680" y="71120"/>
                </a:cubicBezTo>
                <a:cubicBezTo>
                  <a:pt x="247106" y="74956"/>
                  <a:pt x="260689" y="78251"/>
                  <a:pt x="274320" y="81280"/>
                </a:cubicBezTo>
                <a:cubicBezTo>
                  <a:pt x="311610" y="89567"/>
                  <a:pt x="330363" y="90981"/>
                  <a:pt x="365760" y="101600"/>
                </a:cubicBezTo>
                <a:cubicBezTo>
                  <a:pt x="417596" y="117151"/>
                  <a:pt x="420524" y="122713"/>
                  <a:pt x="467360" y="132080"/>
                </a:cubicBezTo>
                <a:cubicBezTo>
                  <a:pt x="487560" y="136120"/>
                  <a:pt x="508335" y="137244"/>
                  <a:pt x="528320" y="142240"/>
                </a:cubicBezTo>
                <a:cubicBezTo>
                  <a:pt x="549100" y="147435"/>
                  <a:pt x="568152" y="159039"/>
                  <a:pt x="589280" y="162560"/>
                </a:cubicBezTo>
                <a:cubicBezTo>
                  <a:pt x="609600" y="165947"/>
                  <a:pt x="630130" y="168251"/>
                  <a:pt x="650240" y="172720"/>
                </a:cubicBezTo>
                <a:cubicBezTo>
                  <a:pt x="691133" y="181807"/>
                  <a:pt x="731520" y="193040"/>
                  <a:pt x="772160" y="203200"/>
                </a:cubicBezTo>
                <a:cubicBezTo>
                  <a:pt x="785707" y="206587"/>
                  <a:pt x="799553" y="208944"/>
                  <a:pt x="812800" y="213360"/>
                </a:cubicBezTo>
                <a:cubicBezTo>
                  <a:pt x="890143" y="239141"/>
                  <a:pt x="852757" y="229479"/>
                  <a:pt x="924560" y="243840"/>
                </a:cubicBezTo>
                <a:cubicBezTo>
                  <a:pt x="1059346" y="311233"/>
                  <a:pt x="891034" y="229472"/>
                  <a:pt x="995680" y="274320"/>
                </a:cubicBezTo>
                <a:cubicBezTo>
                  <a:pt x="1009601" y="280286"/>
                  <a:pt x="1021813" y="290288"/>
                  <a:pt x="1036320" y="294640"/>
                </a:cubicBezTo>
                <a:cubicBezTo>
                  <a:pt x="1056051" y="300559"/>
                  <a:pt x="1076960" y="301413"/>
                  <a:pt x="1097280" y="304800"/>
                </a:cubicBezTo>
                <a:cubicBezTo>
                  <a:pt x="1117600" y="314960"/>
                  <a:pt x="1138759" y="323591"/>
                  <a:pt x="1158240" y="335280"/>
                </a:cubicBezTo>
                <a:cubicBezTo>
                  <a:pt x="1172760" y="343992"/>
                  <a:pt x="1184178" y="357359"/>
                  <a:pt x="1198880" y="365760"/>
                </a:cubicBezTo>
                <a:cubicBezTo>
                  <a:pt x="1208179" y="371073"/>
                  <a:pt x="1219516" y="371701"/>
                  <a:pt x="1229360" y="375920"/>
                </a:cubicBezTo>
                <a:cubicBezTo>
                  <a:pt x="1243281" y="381886"/>
                  <a:pt x="1256160" y="390089"/>
                  <a:pt x="1270000" y="396240"/>
                </a:cubicBezTo>
                <a:cubicBezTo>
                  <a:pt x="1286666" y="403647"/>
                  <a:pt x="1304488" y="408404"/>
                  <a:pt x="1320800" y="416560"/>
                </a:cubicBezTo>
                <a:cubicBezTo>
                  <a:pt x="1331722" y="422021"/>
                  <a:pt x="1340678" y="430822"/>
                  <a:pt x="1351280" y="436880"/>
                </a:cubicBezTo>
                <a:cubicBezTo>
                  <a:pt x="1364430" y="444394"/>
                  <a:pt x="1378770" y="449686"/>
                  <a:pt x="1391920" y="457200"/>
                </a:cubicBezTo>
                <a:cubicBezTo>
                  <a:pt x="1447067" y="488713"/>
                  <a:pt x="1396997" y="469052"/>
                  <a:pt x="1452880" y="487680"/>
                </a:cubicBezTo>
                <a:cubicBezTo>
                  <a:pt x="1466427" y="508000"/>
                  <a:pt x="1473200" y="535093"/>
                  <a:pt x="1493520" y="548640"/>
                </a:cubicBezTo>
                <a:cubicBezTo>
                  <a:pt x="1565352" y="596528"/>
                  <a:pt x="1476425" y="536429"/>
                  <a:pt x="1564640" y="599440"/>
                </a:cubicBezTo>
                <a:cubicBezTo>
                  <a:pt x="1574576" y="606537"/>
                  <a:pt x="1584960" y="612987"/>
                  <a:pt x="1595120" y="619760"/>
                </a:cubicBezTo>
                <a:cubicBezTo>
                  <a:pt x="1598507" y="629920"/>
                  <a:pt x="1600491" y="640661"/>
                  <a:pt x="1605280" y="650240"/>
                </a:cubicBezTo>
                <a:cubicBezTo>
                  <a:pt x="1610741" y="661162"/>
                  <a:pt x="1623873" y="668632"/>
                  <a:pt x="1625600" y="680720"/>
                </a:cubicBezTo>
                <a:cubicBezTo>
                  <a:pt x="1630654" y="716095"/>
                  <a:pt x="1611165" y="728578"/>
                  <a:pt x="1584960" y="741680"/>
                </a:cubicBezTo>
                <a:cubicBezTo>
                  <a:pt x="1575381" y="746469"/>
                  <a:pt x="1564059" y="747051"/>
                  <a:pt x="1554480" y="751840"/>
                </a:cubicBezTo>
                <a:cubicBezTo>
                  <a:pt x="1543558" y="757301"/>
                  <a:pt x="1535158" y="767201"/>
                  <a:pt x="1524000" y="772160"/>
                </a:cubicBezTo>
                <a:cubicBezTo>
                  <a:pt x="1492197" y="786295"/>
                  <a:pt x="1456176" y="794196"/>
                  <a:pt x="1422400" y="802640"/>
                </a:cubicBezTo>
                <a:lnTo>
                  <a:pt x="934720" y="792480"/>
                </a:lnTo>
                <a:cubicBezTo>
                  <a:pt x="924019" y="792060"/>
                  <a:pt x="914084" y="786539"/>
                  <a:pt x="904240" y="782320"/>
                </a:cubicBezTo>
                <a:cubicBezTo>
                  <a:pt x="886939" y="774905"/>
                  <a:pt x="848580" y="755594"/>
                  <a:pt x="833120" y="741680"/>
                </a:cubicBezTo>
                <a:cubicBezTo>
                  <a:pt x="808200" y="719252"/>
                  <a:pt x="776993" y="700547"/>
                  <a:pt x="762000" y="670560"/>
                </a:cubicBezTo>
                <a:cubicBezTo>
                  <a:pt x="736219" y="618998"/>
                  <a:pt x="754282" y="638321"/>
                  <a:pt x="711200" y="609600"/>
                </a:cubicBezTo>
                <a:cubicBezTo>
                  <a:pt x="695970" y="548680"/>
                  <a:pt x="694297" y="562035"/>
                  <a:pt x="711200" y="477520"/>
                </a:cubicBezTo>
                <a:cubicBezTo>
                  <a:pt x="715401" y="456517"/>
                  <a:pt x="713698" y="428441"/>
                  <a:pt x="731520" y="416560"/>
                </a:cubicBezTo>
                <a:lnTo>
                  <a:pt x="762000" y="396240"/>
                </a:lnTo>
                <a:cubicBezTo>
                  <a:pt x="768773" y="379307"/>
                  <a:pt x="771720" y="360281"/>
                  <a:pt x="782320" y="345440"/>
                </a:cubicBezTo>
                <a:cubicBezTo>
                  <a:pt x="789417" y="335504"/>
                  <a:pt x="803529" y="333067"/>
                  <a:pt x="812800" y="325120"/>
                </a:cubicBezTo>
                <a:cubicBezTo>
                  <a:pt x="827346" y="312652"/>
                  <a:pt x="840972" y="299026"/>
                  <a:pt x="853440" y="284480"/>
                </a:cubicBezTo>
                <a:cubicBezTo>
                  <a:pt x="861387" y="275209"/>
                  <a:pt x="864489" y="261947"/>
                  <a:pt x="873760" y="254000"/>
                </a:cubicBezTo>
                <a:cubicBezTo>
                  <a:pt x="904297" y="227825"/>
                  <a:pt x="921795" y="224442"/>
                  <a:pt x="955040" y="213360"/>
                </a:cubicBezTo>
                <a:cubicBezTo>
                  <a:pt x="968587" y="199813"/>
                  <a:pt x="979740" y="183347"/>
                  <a:pt x="995680" y="172720"/>
                </a:cubicBezTo>
                <a:cubicBezTo>
                  <a:pt x="1024323" y="153625"/>
                  <a:pt x="1064758" y="148744"/>
                  <a:pt x="1097280" y="142240"/>
                </a:cubicBezTo>
                <a:cubicBezTo>
                  <a:pt x="1114213" y="132080"/>
                  <a:pt x="1129745" y="119094"/>
                  <a:pt x="1148080" y="111760"/>
                </a:cubicBezTo>
                <a:cubicBezTo>
                  <a:pt x="1164114" y="105347"/>
                  <a:pt x="1182127" y="105788"/>
                  <a:pt x="1198880" y="101600"/>
                </a:cubicBezTo>
                <a:cubicBezTo>
                  <a:pt x="1209270" y="99003"/>
                  <a:pt x="1219200" y="94827"/>
                  <a:pt x="1229360" y="91440"/>
                </a:cubicBezTo>
                <a:cubicBezTo>
                  <a:pt x="1415627" y="94827"/>
                  <a:pt x="1602033" y="93623"/>
                  <a:pt x="1788160" y="101600"/>
                </a:cubicBezTo>
                <a:cubicBezTo>
                  <a:pt x="2150475" y="117128"/>
                  <a:pt x="1788397" y="104199"/>
                  <a:pt x="2021840" y="162560"/>
                </a:cubicBezTo>
                <a:cubicBezTo>
                  <a:pt x="2048933" y="169333"/>
                  <a:pt x="2076626" y="174049"/>
                  <a:pt x="2103120" y="182880"/>
                </a:cubicBezTo>
                <a:cubicBezTo>
                  <a:pt x="2123440" y="189653"/>
                  <a:pt x="2143300" y="198005"/>
                  <a:pt x="2164080" y="203200"/>
                </a:cubicBezTo>
                <a:cubicBezTo>
                  <a:pt x="2177627" y="206587"/>
                  <a:pt x="2191645" y="208457"/>
                  <a:pt x="2204720" y="213360"/>
                </a:cubicBezTo>
                <a:cubicBezTo>
                  <a:pt x="2218901" y="218678"/>
                  <a:pt x="2231179" y="228362"/>
                  <a:pt x="2245360" y="233680"/>
                </a:cubicBezTo>
                <a:cubicBezTo>
                  <a:pt x="2258435" y="238583"/>
                  <a:pt x="2272925" y="238937"/>
                  <a:pt x="2286000" y="243840"/>
                </a:cubicBezTo>
                <a:cubicBezTo>
                  <a:pt x="2330658" y="260587"/>
                  <a:pt x="2319604" y="263042"/>
                  <a:pt x="2357120" y="284480"/>
                </a:cubicBezTo>
                <a:cubicBezTo>
                  <a:pt x="2370270" y="291994"/>
                  <a:pt x="2384917" y="296773"/>
                  <a:pt x="2397760" y="304800"/>
                </a:cubicBezTo>
                <a:cubicBezTo>
                  <a:pt x="2480013" y="356208"/>
                  <a:pt x="2400870" y="312863"/>
                  <a:pt x="2468880" y="365760"/>
                </a:cubicBezTo>
                <a:cubicBezTo>
                  <a:pt x="2513017" y="400089"/>
                  <a:pt x="2526245" y="404603"/>
                  <a:pt x="2570480" y="426720"/>
                </a:cubicBezTo>
                <a:cubicBezTo>
                  <a:pt x="2577253" y="436880"/>
                  <a:pt x="2581265" y="449572"/>
                  <a:pt x="2590800" y="457200"/>
                </a:cubicBezTo>
                <a:cubicBezTo>
                  <a:pt x="2599163" y="463890"/>
                  <a:pt x="2611981" y="462047"/>
                  <a:pt x="2621280" y="467360"/>
                </a:cubicBezTo>
                <a:cubicBezTo>
                  <a:pt x="2635982" y="475761"/>
                  <a:pt x="2649063" y="486820"/>
                  <a:pt x="2661920" y="497840"/>
                </a:cubicBezTo>
                <a:cubicBezTo>
                  <a:pt x="2723232" y="550393"/>
                  <a:pt x="2657790" y="509173"/>
                  <a:pt x="2743200" y="568960"/>
                </a:cubicBezTo>
                <a:cubicBezTo>
                  <a:pt x="2759378" y="580284"/>
                  <a:pt x="2777182" y="589090"/>
                  <a:pt x="2794000" y="599440"/>
                </a:cubicBezTo>
                <a:cubicBezTo>
                  <a:pt x="2821210" y="616185"/>
                  <a:pt x="2844284" y="642491"/>
                  <a:pt x="2875280" y="650240"/>
                </a:cubicBezTo>
                <a:cubicBezTo>
                  <a:pt x="2888827" y="653627"/>
                  <a:pt x="2902845" y="655497"/>
                  <a:pt x="2915920" y="660400"/>
                </a:cubicBezTo>
                <a:cubicBezTo>
                  <a:pt x="2930101" y="665718"/>
                  <a:pt x="2942639" y="674754"/>
                  <a:pt x="2956560" y="680720"/>
                </a:cubicBezTo>
                <a:cubicBezTo>
                  <a:pt x="2988393" y="694363"/>
                  <a:pt x="3011466" y="694951"/>
                  <a:pt x="3048000" y="701040"/>
                </a:cubicBezTo>
                <a:cubicBezTo>
                  <a:pt x="3058160" y="707813"/>
                  <a:pt x="3067558" y="715899"/>
                  <a:pt x="3078480" y="721360"/>
                </a:cubicBezTo>
                <a:cubicBezTo>
                  <a:pt x="3088059" y="726149"/>
                  <a:pt x="3098662" y="728578"/>
                  <a:pt x="3108960" y="731520"/>
                </a:cubicBezTo>
                <a:cubicBezTo>
                  <a:pt x="3124151" y="735860"/>
                  <a:pt x="3163840" y="743720"/>
                  <a:pt x="3180080" y="751840"/>
                </a:cubicBezTo>
                <a:cubicBezTo>
                  <a:pt x="3191002" y="757301"/>
                  <a:pt x="3199638" y="766699"/>
                  <a:pt x="3210560" y="772160"/>
                </a:cubicBezTo>
                <a:cubicBezTo>
                  <a:pt x="3220139" y="776949"/>
                  <a:pt x="3231461" y="777531"/>
                  <a:pt x="3241040" y="782320"/>
                </a:cubicBezTo>
                <a:cubicBezTo>
                  <a:pt x="3251962" y="787781"/>
                  <a:pt x="3260362" y="797681"/>
                  <a:pt x="3271520" y="802640"/>
                </a:cubicBezTo>
                <a:cubicBezTo>
                  <a:pt x="3291093" y="811339"/>
                  <a:pt x="3312160" y="816187"/>
                  <a:pt x="3332480" y="822960"/>
                </a:cubicBezTo>
                <a:cubicBezTo>
                  <a:pt x="3361530" y="832643"/>
                  <a:pt x="3371706" y="836901"/>
                  <a:pt x="3403600" y="843280"/>
                </a:cubicBezTo>
                <a:cubicBezTo>
                  <a:pt x="3423800" y="847320"/>
                  <a:pt x="3444450" y="848971"/>
                  <a:pt x="3464560" y="853440"/>
                </a:cubicBezTo>
                <a:cubicBezTo>
                  <a:pt x="3549657" y="872351"/>
                  <a:pt x="3422887" y="856195"/>
                  <a:pt x="3545840" y="873760"/>
                </a:cubicBezTo>
                <a:cubicBezTo>
                  <a:pt x="3716597" y="898154"/>
                  <a:pt x="3894699" y="890049"/>
                  <a:pt x="4064000" y="894080"/>
                </a:cubicBezTo>
                <a:cubicBezTo>
                  <a:pt x="4077547" y="904240"/>
                  <a:pt x="4089009" y="918047"/>
                  <a:pt x="4104640" y="924560"/>
                </a:cubicBezTo>
                <a:cubicBezTo>
                  <a:pt x="4127263" y="933986"/>
                  <a:pt x="4205165" y="948729"/>
                  <a:pt x="4236720" y="955040"/>
                </a:cubicBezTo>
                <a:cubicBezTo>
                  <a:pt x="4246880" y="961813"/>
                  <a:pt x="4256278" y="969899"/>
                  <a:pt x="4267200" y="975360"/>
                </a:cubicBezTo>
                <a:cubicBezTo>
                  <a:pt x="4351286" y="1017403"/>
                  <a:pt x="4232611" y="942415"/>
                  <a:pt x="4338320" y="1005840"/>
                </a:cubicBezTo>
                <a:cubicBezTo>
                  <a:pt x="4359261" y="1018405"/>
                  <a:pt x="4382011" y="1029211"/>
                  <a:pt x="4399280" y="1046480"/>
                </a:cubicBezTo>
                <a:cubicBezTo>
                  <a:pt x="4409440" y="1056640"/>
                  <a:pt x="4417805" y="1068990"/>
                  <a:pt x="4429760" y="1076960"/>
                </a:cubicBezTo>
                <a:cubicBezTo>
                  <a:pt x="4438671" y="1082901"/>
                  <a:pt x="4449805" y="1084712"/>
                  <a:pt x="4460240" y="1087120"/>
                </a:cubicBezTo>
                <a:cubicBezTo>
                  <a:pt x="4493893" y="1094886"/>
                  <a:pt x="4527973" y="1100667"/>
                  <a:pt x="4561840" y="1107440"/>
                </a:cubicBezTo>
                <a:cubicBezTo>
                  <a:pt x="4666756" y="1128423"/>
                  <a:pt x="4615736" y="1120710"/>
                  <a:pt x="4795520" y="1127760"/>
                </a:cubicBezTo>
                <a:lnTo>
                  <a:pt x="5130800" y="1137920"/>
                </a:lnTo>
                <a:cubicBezTo>
                  <a:pt x="5147733" y="1144693"/>
                  <a:pt x="5165288" y="1150084"/>
                  <a:pt x="5181600" y="1158240"/>
                </a:cubicBezTo>
                <a:cubicBezTo>
                  <a:pt x="5224582" y="1179731"/>
                  <a:pt x="5266573" y="1217583"/>
                  <a:pt x="5313680" y="1229360"/>
                </a:cubicBezTo>
                <a:cubicBezTo>
                  <a:pt x="5326701" y="1232615"/>
                  <a:pt x="5370224" y="1242392"/>
                  <a:pt x="5384800" y="1249680"/>
                </a:cubicBezTo>
                <a:cubicBezTo>
                  <a:pt x="5395722" y="1255141"/>
                  <a:pt x="5404057" y="1265190"/>
                  <a:pt x="5415280" y="1270000"/>
                </a:cubicBezTo>
                <a:cubicBezTo>
                  <a:pt x="5428115" y="1275501"/>
                  <a:pt x="5442545" y="1276148"/>
                  <a:pt x="5455920" y="1280160"/>
                </a:cubicBezTo>
                <a:cubicBezTo>
                  <a:pt x="5476436" y="1286315"/>
                  <a:pt x="5496560" y="1293707"/>
                  <a:pt x="5516880" y="1300480"/>
                </a:cubicBezTo>
                <a:lnTo>
                  <a:pt x="5547360" y="1310640"/>
                </a:lnTo>
                <a:cubicBezTo>
                  <a:pt x="5557520" y="1314027"/>
                  <a:pt x="5567450" y="1318203"/>
                  <a:pt x="5577840" y="1320800"/>
                </a:cubicBezTo>
                <a:cubicBezTo>
                  <a:pt x="5604933" y="1327573"/>
                  <a:pt x="5632626" y="1332289"/>
                  <a:pt x="5659120" y="1341120"/>
                </a:cubicBezTo>
                <a:cubicBezTo>
                  <a:pt x="5679364" y="1347868"/>
                  <a:pt x="5709828" y="1358889"/>
                  <a:pt x="5730240" y="1361440"/>
                </a:cubicBezTo>
                <a:cubicBezTo>
                  <a:pt x="5770706" y="1366498"/>
                  <a:pt x="5811520" y="1368213"/>
                  <a:pt x="5852160" y="1371600"/>
                </a:cubicBezTo>
                <a:cubicBezTo>
                  <a:pt x="5879253" y="1378373"/>
                  <a:pt x="5911098" y="1375164"/>
                  <a:pt x="5933440" y="1391920"/>
                </a:cubicBezTo>
                <a:cubicBezTo>
                  <a:pt x="5942644" y="1398823"/>
                  <a:pt x="5989704" y="1435292"/>
                  <a:pt x="6004560" y="1442720"/>
                </a:cubicBezTo>
                <a:cubicBezTo>
                  <a:pt x="6014139" y="1447509"/>
                  <a:pt x="6025461" y="1448091"/>
                  <a:pt x="6035040" y="1452880"/>
                </a:cubicBezTo>
                <a:cubicBezTo>
                  <a:pt x="6105204" y="1487962"/>
                  <a:pt x="6021580" y="1462215"/>
                  <a:pt x="6106160" y="1483360"/>
                </a:cubicBezTo>
                <a:cubicBezTo>
                  <a:pt x="6116320" y="1490133"/>
                  <a:pt x="6125482" y="1498721"/>
                  <a:pt x="6136640" y="1503680"/>
                </a:cubicBezTo>
                <a:cubicBezTo>
                  <a:pt x="6156213" y="1512379"/>
                  <a:pt x="6197600" y="1524000"/>
                  <a:pt x="6197600" y="1524000"/>
                </a:cubicBezTo>
                <a:cubicBezTo>
                  <a:pt x="6251787" y="1520613"/>
                  <a:pt x="6308074" y="1529159"/>
                  <a:pt x="6360160" y="1513840"/>
                </a:cubicBezTo>
                <a:cubicBezTo>
                  <a:pt x="6373556" y="1509900"/>
                  <a:pt x="6367822" y="1486938"/>
                  <a:pt x="6370320" y="1473200"/>
                </a:cubicBezTo>
                <a:cubicBezTo>
                  <a:pt x="6374604" y="1449639"/>
                  <a:pt x="6377093" y="1425787"/>
                  <a:pt x="6380480" y="1402080"/>
                </a:cubicBezTo>
                <a:cubicBezTo>
                  <a:pt x="6383867" y="1327573"/>
                  <a:pt x="6382694" y="1252719"/>
                  <a:pt x="6390640" y="1178560"/>
                </a:cubicBezTo>
                <a:cubicBezTo>
                  <a:pt x="6392922" y="1157263"/>
                  <a:pt x="6390640" y="1124373"/>
                  <a:pt x="6410960" y="1117600"/>
                </a:cubicBezTo>
                <a:cubicBezTo>
                  <a:pt x="6421120" y="1114213"/>
                  <a:pt x="6431861" y="1112229"/>
                  <a:pt x="6441440" y="1107440"/>
                </a:cubicBezTo>
                <a:cubicBezTo>
                  <a:pt x="6471693" y="1092313"/>
                  <a:pt x="6468350" y="1081216"/>
                  <a:pt x="6502400" y="1076960"/>
                </a:cubicBezTo>
                <a:cubicBezTo>
                  <a:pt x="6519203" y="1074860"/>
                  <a:pt x="6536267" y="1076960"/>
                  <a:pt x="6553200" y="107696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" name="Explosion 1 19"/>
          <p:cNvSpPr/>
          <p:nvPr/>
        </p:nvSpPr>
        <p:spPr>
          <a:xfrm>
            <a:off x="6545263" y="5132388"/>
            <a:ext cx="914400" cy="914400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1" name="Freeform 20"/>
          <p:cNvSpPr/>
          <p:nvPr/>
        </p:nvSpPr>
        <p:spPr>
          <a:xfrm>
            <a:off x="1736725" y="5476875"/>
            <a:ext cx="2590800" cy="660400"/>
          </a:xfrm>
          <a:custGeom>
            <a:avLst/>
            <a:gdLst>
              <a:gd name="connsiteX0" fmla="*/ 0 w 2590800"/>
              <a:gd name="connsiteY0" fmla="*/ 0 h 660400"/>
              <a:gd name="connsiteX1" fmla="*/ 497840 w 2590800"/>
              <a:gd name="connsiteY1" fmla="*/ 10160 h 660400"/>
              <a:gd name="connsiteX2" fmla="*/ 568960 w 2590800"/>
              <a:gd name="connsiteY2" fmla="*/ 50800 h 660400"/>
              <a:gd name="connsiteX3" fmla="*/ 599440 w 2590800"/>
              <a:gd name="connsiteY3" fmla="*/ 71120 h 660400"/>
              <a:gd name="connsiteX4" fmla="*/ 629920 w 2590800"/>
              <a:gd name="connsiteY4" fmla="*/ 101600 h 660400"/>
              <a:gd name="connsiteX5" fmla="*/ 660400 w 2590800"/>
              <a:gd name="connsiteY5" fmla="*/ 111760 h 660400"/>
              <a:gd name="connsiteX6" fmla="*/ 751840 w 2590800"/>
              <a:gd name="connsiteY6" fmla="*/ 172720 h 660400"/>
              <a:gd name="connsiteX7" fmla="*/ 812800 w 2590800"/>
              <a:gd name="connsiteY7" fmla="*/ 213360 h 660400"/>
              <a:gd name="connsiteX8" fmla="*/ 904240 w 2590800"/>
              <a:gd name="connsiteY8" fmla="*/ 264160 h 660400"/>
              <a:gd name="connsiteX9" fmla="*/ 944880 w 2590800"/>
              <a:gd name="connsiteY9" fmla="*/ 284480 h 660400"/>
              <a:gd name="connsiteX10" fmla="*/ 1016000 w 2590800"/>
              <a:gd name="connsiteY10" fmla="*/ 335280 h 660400"/>
              <a:gd name="connsiteX11" fmla="*/ 1087120 w 2590800"/>
              <a:gd name="connsiteY11" fmla="*/ 375920 h 660400"/>
              <a:gd name="connsiteX12" fmla="*/ 1127760 w 2590800"/>
              <a:gd name="connsiteY12" fmla="*/ 406400 h 660400"/>
              <a:gd name="connsiteX13" fmla="*/ 1158240 w 2590800"/>
              <a:gd name="connsiteY13" fmla="*/ 416560 h 660400"/>
              <a:gd name="connsiteX14" fmla="*/ 1188720 w 2590800"/>
              <a:gd name="connsiteY14" fmla="*/ 436880 h 660400"/>
              <a:gd name="connsiteX15" fmla="*/ 1270000 w 2590800"/>
              <a:gd name="connsiteY15" fmla="*/ 467360 h 660400"/>
              <a:gd name="connsiteX16" fmla="*/ 1310640 w 2590800"/>
              <a:gd name="connsiteY16" fmla="*/ 477520 h 660400"/>
              <a:gd name="connsiteX17" fmla="*/ 1371600 w 2590800"/>
              <a:gd name="connsiteY17" fmla="*/ 518160 h 660400"/>
              <a:gd name="connsiteX18" fmla="*/ 1828800 w 2590800"/>
              <a:gd name="connsiteY18" fmla="*/ 548640 h 660400"/>
              <a:gd name="connsiteX19" fmla="*/ 1930400 w 2590800"/>
              <a:gd name="connsiteY19" fmla="*/ 579120 h 660400"/>
              <a:gd name="connsiteX20" fmla="*/ 1960880 w 2590800"/>
              <a:gd name="connsiteY20" fmla="*/ 589280 h 660400"/>
              <a:gd name="connsiteX21" fmla="*/ 1991360 w 2590800"/>
              <a:gd name="connsiteY21" fmla="*/ 599440 h 660400"/>
              <a:gd name="connsiteX22" fmla="*/ 2082800 w 2590800"/>
              <a:gd name="connsiteY22" fmla="*/ 609600 h 660400"/>
              <a:gd name="connsiteX23" fmla="*/ 2123440 w 2590800"/>
              <a:gd name="connsiteY23" fmla="*/ 640080 h 660400"/>
              <a:gd name="connsiteX24" fmla="*/ 2184400 w 2590800"/>
              <a:gd name="connsiteY24" fmla="*/ 650240 h 660400"/>
              <a:gd name="connsiteX25" fmla="*/ 2316480 w 2590800"/>
              <a:gd name="connsiteY25" fmla="*/ 660400 h 660400"/>
              <a:gd name="connsiteX26" fmla="*/ 2479040 w 2590800"/>
              <a:gd name="connsiteY26" fmla="*/ 650240 h 660400"/>
              <a:gd name="connsiteX27" fmla="*/ 2580640 w 2590800"/>
              <a:gd name="connsiteY27" fmla="*/ 629920 h 660400"/>
              <a:gd name="connsiteX28" fmla="*/ 2590800 w 2590800"/>
              <a:gd name="connsiteY28" fmla="*/ 6096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90800" h="660400">
                <a:moveTo>
                  <a:pt x="0" y="0"/>
                </a:moveTo>
                <a:lnTo>
                  <a:pt x="497840" y="10160"/>
                </a:lnTo>
                <a:cubicBezTo>
                  <a:pt x="525721" y="11232"/>
                  <a:pt x="549262" y="36730"/>
                  <a:pt x="568960" y="50800"/>
                </a:cubicBezTo>
                <a:cubicBezTo>
                  <a:pt x="578896" y="57897"/>
                  <a:pt x="590059" y="63303"/>
                  <a:pt x="599440" y="71120"/>
                </a:cubicBezTo>
                <a:cubicBezTo>
                  <a:pt x="610478" y="80318"/>
                  <a:pt x="617965" y="93630"/>
                  <a:pt x="629920" y="101600"/>
                </a:cubicBezTo>
                <a:cubicBezTo>
                  <a:pt x="638831" y="107541"/>
                  <a:pt x="650240" y="108373"/>
                  <a:pt x="660400" y="111760"/>
                </a:cubicBezTo>
                <a:cubicBezTo>
                  <a:pt x="766006" y="196245"/>
                  <a:pt x="661786" y="118688"/>
                  <a:pt x="751840" y="172720"/>
                </a:cubicBezTo>
                <a:cubicBezTo>
                  <a:pt x="772781" y="185285"/>
                  <a:pt x="789632" y="205637"/>
                  <a:pt x="812800" y="213360"/>
                </a:cubicBezTo>
                <a:cubicBezTo>
                  <a:pt x="897089" y="241456"/>
                  <a:pt x="764498" y="194289"/>
                  <a:pt x="904240" y="264160"/>
                </a:cubicBezTo>
                <a:cubicBezTo>
                  <a:pt x="917787" y="270933"/>
                  <a:pt x="932037" y="276453"/>
                  <a:pt x="944880" y="284480"/>
                </a:cubicBezTo>
                <a:cubicBezTo>
                  <a:pt x="1003030" y="320824"/>
                  <a:pt x="965848" y="306622"/>
                  <a:pt x="1016000" y="335280"/>
                </a:cubicBezTo>
                <a:cubicBezTo>
                  <a:pt x="1075530" y="369297"/>
                  <a:pt x="1037614" y="340558"/>
                  <a:pt x="1087120" y="375920"/>
                </a:cubicBezTo>
                <a:cubicBezTo>
                  <a:pt x="1100899" y="385762"/>
                  <a:pt x="1113058" y="397999"/>
                  <a:pt x="1127760" y="406400"/>
                </a:cubicBezTo>
                <a:cubicBezTo>
                  <a:pt x="1137059" y="411713"/>
                  <a:pt x="1148661" y="411771"/>
                  <a:pt x="1158240" y="416560"/>
                </a:cubicBezTo>
                <a:cubicBezTo>
                  <a:pt x="1169162" y="422021"/>
                  <a:pt x="1177798" y="431419"/>
                  <a:pt x="1188720" y="436880"/>
                </a:cubicBezTo>
                <a:cubicBezTo>
                  <a:pt x="1203034" y="444037"/>
                  <a:pt x="1249482" y="461498"/>
                  <a:pt x="1270000" y="467360"/>
                </a:cubicBezTo>
                <a:cubicBezTo>
                  <a:pt x="1283426" y="471196"/>
                  <a:pt x="1297093" y="474133"/>
                  <a:pt x="1310640" y="477520"/>
                </a:cubicBezTo>
                <a:lnTo>
                  <a:pt x="1371600" y="518160"/>
                </a:lnTo>
                <a:cubicBezTo>
                  <a:pt x="1520464" y="617403"/>
                  <a:pt x="1389873" y="538189"/>
                  <a:pt x="1828800" y="548640"/>
                </a:cubicBezTo>
                <a:cubicBezTo>
                  <a:pt x="1890220" y="563995"/>
                  <a:pt x="1856193" y="554384"/>
                  <a:pt x="1930400" y="579120"/>
                </a:cubicBezTo>
                <a:lnTo>
                  <a:pt x="1960880" y="589280"/>
                </a:lnTo>
                <a:cubicBezTo>
                  <a:pt x="1971040" y="592667"/>
                  <a:pt x="1980716" y="598257"/>
                  <a:pt x="1991360" y="599440"/>
                </a:cubicBezTo>
                <a:lnTo>
                  <a:pt x="2082800" y="609600"/>
                </a:lnTo>
                <a:cubicBezTo>
                  <a:pt x="2096347" y="619760"/>
                  <a:pt x="2107718" y="633791"/>
                  <a:pt x="2123440" y="640080"/>
                </a:cubicBezTo>
                <a:cubicBezTo>
                  <a:pt x="2142567" y="647731"/>
                  <a:pt x="2163913" y="648083"/>
                  <a:pt x="2184400" y="650240"/>
                </a:cubicBezTo>
                <a:cubicBezTo>
                  <a:pt x="2228314" y="654863"/>
                  <a:pt x="2272453" y="657013"/>
                  <a:pt x="2316480" y="660400"/>
                </a:cubicBezTo>
                <a:cubicBezTo>
                  <a:pt x="2370667" y="657013"/>
                  <a:pt x="2424952" y="654943"/>
                  <a:pt x="2479040" y="650240"/>
                </a:cubicBezTo>
                <a:cubicBezTo>
                  <a:pt x="2479119" y="650233"/>
                  <a:pt x="2563954" y="642435"/>
                  <a:pt x="2580640" y="629920"/>
                </a:cubicBezTo>
                <a:cubicBezTo>
                  <a:pt x="2586698" y="625376"/>
                  <a:pt x="2587413" y="616373"/>
                  <a:pt x="2590800" y="6096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923925" y="2054225"/>
            <a:ext cx="649288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hum</a:t>
            </a:r>
          </a:p>
        </p:txBody>
      </p:sp>
      <p:sp>
        <p:nvSpPr>
          <p:cNvPr id="10252" name="TextBox 23"/>
          <p:cNvSpPr txBox="1">
            <a:spLocks noChangeArrowheads="1"/>
          </p:cNvSpPr>
          <p:nvPr/>
        </p:nvSpPr>
        <p:spPr bwMode="auto">
          <a:xfrm>
            <a:off x="8281988" y="2260600"/>
            <a:ext cx="682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charset="0"/>
              </a:rPr>
              <a:t>pop</a:t>
            </a:r>
          </a:p>
        </p:txBody>
      </p:sp>
      <p:sp>
        <p:nvSpPr>
          <p:cNvPr id="25" name="Explosion 1 24"/>
          <p:cNvSpPr/>
          <p:nvPr/>
        </p:nvSpPr>
        <p:spPr>
          <a:xfrm>
            <a:off x="4144963" y="5467350"/>
            <a:ext cx="914400" cy="914400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6" name="Freeform 25"/>
          <p:cNvSpPr/>
          <p:nvPr/>
        </p:nvSpPr>
        <p:spPr>
          <a:xfrm>
            <a:off x="4927600" y="4860925"/>
            <a:ext cx="1939925" cy="1062038"/>
          </a:xfrm>
          <a:custGeom>
            <a:avLst/>
            <a:gdLst>
              <a:gd name="connsiteX0" fmla="*/ 0 w 1940560"/>
              <a:gd name="connsiteY0" fmla="*/ 1061946 h 1061946"/>
              <a:gd name="connsiteX1" fmla="*/ 294640 w 1940560"/>
              <a:gd name="connsiteY1" fmla="*/ 1051786 h 1061946"/>
              <a:gd name="connsiteX2" fmla="*/ 345440 w 1940560"/>
              <a:gd name="connsiteY2" fmla="*/ 1041626 h 1061946"/>
              <a:gd name="connsiteX3" fmla="*/ 447040 w 1940560"/>
              <a:gd name="connsiteY3" fmla="*/ 970506 h 1061946"/>
              <a:gd name="connsiteX4" fmla="*/ 477520 w 1940560"/>
              <a:gd name="connsiteY4" fmla="*/ 919706 h 1061946"/>
              <a:gd name="connsiteX5" fmla="*/ 508000 w 1940560"/>
              <a:gd name="connsiteY5" fmla="*/ 909546 h 1061946"/>
              <a:gd name="connsiteX6" fmla="*/ 538480 w 1940560"/>
              <a:gd name="connsiteY6" fmla="*/ 858746 h 1061946"/>
              <a:gd name="connsiteX7" fmla="*/ 650240 w 1940560"/>
              <a:gd name="connsiteY7" fmla="*/ 777466 h 1061946"/>
              <a:gd name="connsiteX8" fmla="*/ 680720 w 1940560"/>
              <a:gd name="connsiteY8" fmla="*/ 726666 h 1061946"/>
              <a:gd name="connsiteX9" fmla="*/ 762000 w 1940560"/>
              <a:gd name="connsiteY9" fmla="*/ 655546 h 1061946"/>
              <a:gd name="connsiteX10" fmla="*/ 782320 w 1940560"/>
              <a:gd name="connsiteY10" fmla="*/ 625066 h 1061946"/>
              <a:gd name="connsiteX11" fmla="*/ 853440 w 1940560"/>
              <a:gd name="connsiteY11" fmla="*/ 574266 h 1061946"/>
              <a:gd name="connsiteX12" fmla="*/ 883920 w 1940560"/>
              <a:gd name="connsiteY12" fmla="*/ 523466 h 1061946"/>
              <a:gd name="connsiteX13" fmla="*/ 914400 w 1940560"/>
              <a:gd name="connsiteY13" fmla="*/ 482826 h 1061946"/>
              <a:gd name="connsiteX14" fmla="*/ 955040 w 1940560"/>
              <a:gd name="connsiteY14" fmla="*/ 421866 h 1061946"/>
              <a:gd name="connsiteX15" fmla="*/ 985520 w 1940560"/>
              <a:gd name="connsiteY15" fmla="*/ 371066 h 1061946"/>
              <a:gd name="connsiteX16" fmla="*/ 1056640 w 1940560"/>
              <a:gd name="connsiteY16" fmla="*/ 310106 h 1061946"/>
              <a:gd name="connsiteX17" fmla="*/ 1117600 w 1940560"/>
              <a:gd name="connsiteY17" fmla="*/ 259306 h 1061946"/>
              <a:gd name="connsiteX18" fmla="*/ 1178560 w 1940560"/>
              <a:gd name="connsiteY18" fmla="*/ 178026 h 1061946"/>
              <a:gd name="connsiteX19" fmla="*/ 1198880 w 1940560"/>
              <a:gd name="connsiteY19" fmla="*/ 147546 h 1061946"/>
              <a:gd name="connsiteX20" fmla="*/ 1229360 w 1940560"/>
              <a:gd name="connsiteY20" fmla="*/ 86586 h 1061946"/>
              <a:gd name="connsiteX21" fmla="*/ 1290320 w 1940560"/>
              <a:gd name="connsiteY21" fmla="*/ 56106 h 1061946"/>
              <a:gd name="connsiteX22" fmla="*/ 1320800 w 1940560"/>
              <a:gd name="connsiteY22" fmla="*/ 25626 h 1061946"/>
              <a:gd name="connsiteX23" fmla="*/ 1483360 w 1940560"/>
              <a:gd name="connsiteY23" fmla="*/ 15466 h 1061946"/>
              <a:gd name="connsiteX24" fmla="*/ 1524000 w 1940560"/>
              <a:gd name="connsiteY24" fmla="*/ 35786 h 1061946"/>
              <a:gd name="connsiteX25" fmla="*/ 1554480 w 1940560"/>
              <a:gd name="connsiteY25" fmla="*/ 56106 h 1061946"/>
              <a:gd name="connsiteX26" fmla="*/ 1645920 w 1940560"/>
              <a:gd name="connsiteY26" fmla="*/ 96746 h 1061946"/>
              <a:gd name="connsiteX27" fmla="*/ 1666240 w 1940560"/>
              <a:gd name="connsiteY27" fmla="*/ 127226 h 1061946"/>
              <a:gd name="connsiteX28" fmla="*/ 1696720 w 1940560"/>
              <a:gd name="connsiteY28" fmla="*/ 157706 h 1061946"/>
              <a:gd name="connsiteX29" fmla="*/ 1706880 w 1940560"/>
              <a:gd name="connsiteY29" fmla="*/ 188186 h 1061946"/>
              <a:gd name="connsiteX30" fmla="*/ 1737360 w 1940560"/>
              <a:gd name="connsiteY30" fmla="*/ 218666 h 1061946"/>
              <a:gd name="connsiteX31" fmla="*/ 1767840 w 1940560"/>
              <a:gd name="connsiteY31" fmla="*/ 279626 h 1061946"/>
              <a:gd name="connsiteX32" fmla="*/ 1808480 w 1940560"/>
              <a:gd name="connsiteY32" fmla="*/ 340586 h 1061946"/>
              <a:gd name="connsiteX33" fmla="*/ 1818640 w 1940560"/>
              <a:gd name="connsiteY33" fmla="*/ 371066 h 1061946"/>
              <a:gd name="connsiteX34" fmla="*/ 1859280 w 1940560"/>
              <a:gd name="connsiteY34" fmla="*/ 432026 h 1061946"/>
              <a:gd name="connsiteX35" fmla="*/ 1869440 w 1940560"/>
              <a:gd name="connsiteY35" fmla="*/ 462506 h 1061946"/>
              <a:gd name="connsiteX36" fmla="*/ 1930400 w 1940560"/>
              <a:gd name="connsiteY36" fmla="*/ 503146 h 1061946"/>
              <a:gd name="connsiteX37" fmla="*/ 1940560 w 1940560"/>
              <a:gd name="connsiteY37" fmla="*/ 513306 h 106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940560" h="1061946">
                <a:moveTo>
                  <a:pt x="0" y="1061946"/>
                </a:moveTo>
                <a:cubicBezTo>
                  <a:pt x="98213" y="1058559"/>
                  <a:pt x="196538" y="1057557"/>
                  <a:pt x="294640" y="1051786"/>
                </a:cubicBezTo>
                <a:cubicBezTo>
                  <a:pt x="311879" y="1050772"/>
                  <a:pt x="329719" y="1048772"/>
                  <a:pt x="345440" y="1041626"/>
                </a:cubicBezTo>
                <a:cubicBezTo>
                  <a:pt x="366608" y="1032004"/>
                  <a:pt x="424223" y="987619"/>
                  <a:pt x="447040" y="970506"/>
                </a:cubicBezTo>
                <a:cubicBezTo>
                  <a:pt x="457200" y="953573"/>
                  <a:pt x="463556" y="933670"/>
                  <a:pt x="477520" y="919706"/>
                </a:cubicBezTo>
                <a:cubicBezTo>
                  <a:pt x="485093" y="912133"/>
                  <a:pt x="500427" y="917119"/>
                  <a:pt x="508000" y="909546"/>
                </a:cubicBezTo>
                <a:cubicBezTo>
                  <a:pt x="521964" y="895582"/>
                  <a:pt x="525975" y="874030"/>
                  <a:pt x="538480" y="858746"/>
                </a:cubicBezTo>
                <a:cubicBezTo>
                  <a:pt x="592375" y="792874"/>
                  <a:pt x="585427" y="803391"/>
                  <a:pt x="650240" y="777466"/>
                </a:cubicBezTo>
                <a:cubicBezTo>
                  <a:pt x="660400" y="760533"/>
                  <a:pt x="668872" y="742464"/>
                  <a:pt x="680720" y="726666"/>
                </a:cubicBezTo>
                <a:cubicBezTo>
                  <a:pt x="705376" y="693791"/>
                  <a:pt x="731912" y="685634"/>
                  <a:pt x="762000" y="655546"/>
                </a:cubicBezTo>
                <a:cubicBezTo>
                  <a:pt x="770634" y="646912"/>
                  <a:pt x="772939" y="632883"/>
                  <a:pt x="782320" y="625066"/>
                </a:cubicBezTo>
                <a:cubicBezTo>
                  <a:pt x="842527" y="574893"/>
                  <a:pt x="805879" y="637680"/>
                  <a:pt x="853440" y="574266"/>
                </a:cubicBezTo>
                <a:cubicBezTo>
                  <a:pt x="865288" y="558468"/>
                  <a:pt x="872966" y="539897"/>
                  <a:pt x="883920" y="523466"/>
                </a:cubicBezTo>
                <a:cubicBezTo>
                  <a:pt x="893313" y="509377"/>
                  <a:pt x="904689" y="496698"/>
                  <a:pt x="914400" y="482826"/>
                </a:cubicBezTo>
                <a:cubicBezTo>
                  <a:pt x="928405" y="462819"/>
                  <a:pt x="941929" y="442470"/>
                  <a:pt x="955040" y="421866"/>
                </a:cubicBezTo>
                <a:cubicBezTo>
                  <a:pt x="965642" y="405206"/>
                  <a:pt x="973396" y="386654"/>
                  <a:pt x="985520" y="371066"/>
                </a:cubicBezTo>
                <a:cubicBezTo>
                  <a:pt x="1070489" y="261821"/>
                  <a:pt x="987469" y="379277"/>
                  <a:pt x="1056640" y="310106"/>
                </a:cubicBezTo>
                <a:cubicBezTo>
                  <a:pt x="1111999" y="254747"/>
                  <a:pt x="1059385" y="278711"/>
                  <a:pt x="1117600" y="259306"/>
                </a:cubicBezTo>
                <a:cubicBezTo>
                  <a:pt x="1154607" y="185293"/>
                  <a:pt x="1116941" y="249915"/>
                  <a:pt x="1178560" y="178026"/>
                </a:cubicBezTo>
                <a:cubicBezTo>
                  <a:pt x="1186507" y="168755"/>
                  <a:pt x="1193419" y="158468"/>
                  <a:pt x="1198880" y="147546"/>
                </a:cubicBezTo>
                <a:cubicBezTo>
                  <a:pt x="1215407" y="114492"/>
                  <a:pt x="1200243" y="115703"/>
                  <a:pt x="1229360" y="86586"/>
                </a:cubicBezTo>
                <a:cubicBezTo>
                  <a:pt x="1249055" y="66891"/>
                  <a:pt x="1265530" y="64369"/>
                  <a:pt x="1290320" y="56106"/>
                </a:cubicBezTo>
                <a:cubicBezTo>
                  <a:pt x="1300480" y="45946"/>
                  <a:pt x="1309762" y="34824"/>
                  <a:pt x="1320800" y="25626"/>
                </a:cubicBezTo>
                <a:cubicBezTo>
                  <a:pt x="1375713" y="-20135"/>
                  <a:pt x="1383613" y="7793"/>
                  <a:pt x="1483360" y="15466"/>
                </a:cubicBezTo>
                <a:cubicBezTo>
                  <a:pt x="1496907" y="22239"/>
                  <a:pt x="1510850" y="28272"/>
                  <a:pt x="1524000" y="35786"/>
                </a:cubicBezTo>
                <a:cubicBezTo>
                  <a:pt x="1534602" y="41844"/>
                  <a:pt x="1543322" y="51147"/>
                  <a:pt x="1554480" y="56106"/>
                </a:cubicBezTo>
                <a:cubicBezTo>
                  <a:pt x="1663296" y="104469"/>
                  <a:pt x="1576940" y="50759"/>
                  <a:pt x="1645920" y="96746"/>
                </a:cubicBezTo>
                <a:cubicBezTo>
                  <a:pt x="1652693" y="106906"/>
                  <a:pt x="1658423" y="117845"/>
                  <a:pt x="1666240" y="127226"/>
                </a:cubicBezTo>
                <a:cubicBezTo>
                  <a:pt x="1675438" y="138264"/>
                  <a:pt x="1688750" y="145751"/>
                  <a:pt x="1696720" y="157706"/>
                </a:cubicBezTo>
                <a:cubicBezTo>
                  <a:pt x="1702661" y="166617"/>
                  <a:pt x="1700939" y="179275"/>
                  <a:pt x="1706880" y="188186"/>
                </a:cubicBezTo>
                <a:cubicBezTo>
                  <a:pt x="1714850" y="200141"/>
                  <a:pt x="1728162" y="207628"/>
                  <a:pt x="1737360" y="218666"/>
                </a:cubicBezTo>
                <a:cubicBezTo>
                  <a:pt x="1782464" y="272791"/>
                  <a:pt x="1737292" y="224639"/>
                  <a:pt x="1767840" y="279626"/>
                </a:cubicBezTo>
                <a:cubicBezTo>
                  <a:pt x="1779700" y="300974"/>
                  <a:pt x="1800757" y="317418"/>
                  <a:pt x="1808480" y="340586"/>
                </a:cubicBezTo>
                <a:cubicBezTo>
                  <a:pt x="1811867" y="350746"/>
                  <a:pt x="1813439" y="361704"/>
                  <a:pt x="1818640" y="371066"/>
                </a:cubicBezTo>
                <a:cubicBezTo>
                  <a:pt x="1830500" y="392414"/>
                  <a:pt x="1851557" y="408858"/>
                  <a:pt x="1859280" y="432026"/>
                </a:cubicBezTo>
                <a:cubicBezTo>
                  <a:pt x="1862667" y="442186"/>
                  <a:pt x="1861867" y="454933"/>
                  <a:pt x="1869440" y="462506"/>
                </a:cubicBezTo>
                <a:cubicBezTo>
                  <a:pt x="1886709" y="479775"/>
                  <a:pt x="1913131" y="485877"/>
                  <a:pt x="1930400" y="503146"/>
                </a:cubicBezTo>
                <a:lnTo>
                  <a:pt x="1940560" y="51330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15" name="Picture 2" descr="C:\Users\HMS\AppData\Local\Microsoft\Windows\INetCache\IE\5KM4N2TV\14442-illustration-of-a-house-pv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712" y="5807075"/>
            <a:ext cx="970756" cy="97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2559</TotalTime>
  <Words>1611</Words>
  <Application>Microsoft Office PowerPoint</Application>
  <PresentationFormat>On-screen Show (4:3)</PresentationFormat>
  <Paragraphs>380</Paragraphs>
  <Slides>40</Slides>
  <Notes>1</Notes>
  <HiddenSlides>0</HiddenSlides>
  <MMClips>4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Office Theme</vt:lpstr>
      <vt:lpstr>Document</vt:lpstr>
      <vt:lpstr>Keep Calm and  Make Music</vt:lpstr>
      <vt:lpstr>Read, Write and Remember Music</vt:lpstr>
      <vt:lpstr>The Big Questions</vt:lpstr>
      <vt:lpstr>Click to see some different types of notation (what sound could they represent?)</vt:lpstr>
      <vt:lpstr>Click to see some traditional types of music notation</vt:lpstr>
      <vt:lpstr>What do you want to do next? (Click on the           to return to this slide) </vt:lpstr>
      <vt:lpstr>Here is a loud and quiet  animal pattern (a bit about dynamics)</vt:lpstr>
      <vt:lpstr>Here is a fast slow pattern (a bit about tempo)</vt:lpstr>
      <vt:lpstr>Here is a long short pattern (a bit about duration) Use any long (e.g. hum) and short (e.g. pop) sounds you like</vt:lpstr>
      <vt:lpstr>Click to play a high low game (a bit about pitch)</vt:lpstr>
      <vt:lpstr>Play high, middle or low</vt:lpstr>
      <vt:lpstr>High, middle or low?  click to reveal high, middle, or low dots</vt:lpstr>
      <vt:lpstr>Storm at Sea – picture score (you need 3 or more players, all playing together, from left to right  -use voices, body percussion, homemade or other instruments)</vt:lpstr>
      <vt:lpstr>Man on the Moon Music – graphic score can you play this outer space music?</vt:lpstr>
      <vt:lpstr>The steady beat is the  heart beat of the music</vt:lpstr>
      <vt:lpstr>4 metre  (4 x       = 4 beats = counting in 4 =  4 metre) </vt:lpstr>
      <vt:lpstr>Music can be in 2 or 3 (or 5,6,7…) metre</vt:lpstr>
      <vt:lpstr>Rhythm patterns fit to the steady beat click once to see how a rhythm fits to the steady beat in 4 metre</vt:lpstr>
      <vt:lpstr>Rhythm grid notation in 4 metre </vt:lpstr>
      <vt:lpstr>Rhythm grid still in 4 metre  (pictures and words can help you read rhythms)</vt:lpstr>
      <vt:lpstr>Rhythm grid  (words can help you read rhythms)</vt:lpstr>
      <vt:lpstr>Here is a different 4 beat rhythm using pictures and words – use whatever is helpful to you (click to reveal the dots)</vt:lpstr>
      <vt:lpstr>One and two syllable word rhythm pairs (can you complete the last two?)</vt:lpstr>
      <vt:lpstr>Can you read, clap and play these four rhythms? Remember you can only have up to 4 pictures or words or a “sh” in each row but you can have up to 8 dots!</vt:lpstr>
      <vt:lpstr>Print this page or draw your own grids  to make up your own rhythms in 4 metre  use pictures or dots - tip dots are quicker to draw</vt:lpstr>
      <vt:lpstr>To turn “dots” into notes just click 6 times to add the “stems” (4 more clicks will reveal printed notes)</vt:lpstr>
      <vt:lpstr>Steady beat and rhythm patterns </vt:lpstr>
      <vt:lpstr>Crotchets and Quavers  (click for the notes to appear)</vt:lpstr>
      <vt:lpstr>Crotchet and quaver maths How many different patterns can you make add up to 4 or 3?</vt:lpstr>
      <vt:lpstr>4 beat rhythms they all add up to 4 beats</vt:lpstr>
      <vt:lpstr>Rhythm plus pitch makes a tune  (12 clicks will reveal note names and rhythm) </vt:lpstr>
      <vt:lpstr>Here it is in stave notation</vt:lpstr>
      <vt:lpstr> Here is a virtual piano to play </vt:lpstr>
      <vt:lpstr> Here’s a stave with 8 notes on it  It’s like the alphabet – but only uses the first 7 letters. There are 8 notes in total as the first and last note name is the same letter. It is called a scale of C major </vt:lpstr>
      <vt:lpstr>Every Good Boy Deserves Football FACE in the spaces </vt:lpstr>
      <vt:lpstr>Classics for kids – a music web site with lots to see and do</vt:lpstr>
      <vt:lpstr>Can you fill in the gaps? (Click for the answers)</vt:lpstr>
      <vt:lpstr>Write your music words on a stave  Here are some staves for you to print and use or draw your own</vt:lpstr>
      <vt:lpstr>Write a story</vt:lpstr>
      <vt:lpstr>Congratulations! You can…………. (click to find out)</vt:lpstr>
    </vt:vector>
  </TitlesOfParts>
  <Company>Hampshire Music Service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HMS</dc:creator>
  <cp:lastModifiedBy>HMS</cp:lastModifiedBy>
  <cp:revision>185</cp:revision>
  <dcterms:created xsi:type="dcterms:W3CDTF">2013-05-01T10:06:26Z</dcterms:created>
  <dcterms:modified xsi:type="dcterms:W3CDTF">2020-05-07T15:54:19Z</dcterms:modified>
</cp:coreProperties>
</file>