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7" r:id="rId2"/>
    <p:sldId id="256" r:id="rId3"/>
    <p:sldId id="257" r:id="rId4"/>
    <p:sldId id="263" r:id="rId5"/>
    <p:sldId id="265" r:id="rId6"/>
    <p:sldId id="275" r:id="rId7"/>
    <p:sldId id="266" r:id="rId8"/>
    <p:sldId id="260" r:id="rId9"/>
    <p:sldId id="269" r:id="rId10"/>
    <p:sldId id="270" r:id="rId11"/>
    <p:sldId id="271" r:id="rId12"/>
    <p:sldId id="273" r:id="rId13"/>
    <p:sldId id="262" r:id="rId14"/>
    <p:sldId id="274" r:id="rId15"/>
    <p:sldId id="276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99"/>
    <a:srgbClr val="800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9" autoAdjust="0"/>
    <p:restoredTop sz="94660"/>
  </p:normalViewPr>
  <p:slideViewPr>
    <p:cSldViewPr>
      <p:cViewPr>
        <p:scale>
          <a:sx n="92" d="100"/>
          <a:sy n="92" d="100"/>
        </p:scale>
        <p:origin x="-1186" y="1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C6D3AF-AEEA-47BA-A79E-61B06DBDA15D}" type="datetimeFigureOut">
              <a:rPr lang="en-GB" smtClean="0"/>
              <a:t>14/05/2020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F204EA-E64A-4FE4-B87B-AE70EAED3D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6209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204EA-E64A-4FE4-B87B-AE70EAED3DB1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3368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www.youtube.com/watch?v=8P9hAN-teOU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1KFSfoBIgc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www.youtube.com/watch?v=sxIo28DzKGw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microsoft.com/office/2007/relationships/media" Target="../media/media7.mp3"/><Relationship Id="rId18" Type="http://schemas.openxmlformats.org/officeDocument/2006/relationships/audio" Target="../media/media9.mp3"/><Relationship Id="rId26" Type="http://schemas.openxmlformats.org/officeDocument/2006/relationships/image" Target="../media/image14.png"/><Relationship Id="rId3" Type="http://schemas.microsoft.com/office/2007/relationships/media" Target="../media/media2.mp3"/><Relationship Id="rId21" Type="http://schemas.openxmlformats.org/officeDocument/2006/relationships/slideLayout" Target="../slideLayouts/slideLayout2.xml"/><Relationship Id="rId7" Type="http://schemas.microsoft.com/office/2007/relationships/media" Target="../media/media4.mp3"/><Relationship Id="rId12" Type="http://schemas.openxmlformats.org/officeDocument/2006/relationships/audio" Target="../media/media6.mp3"/><Relationship Id="rId17" Type="http://schemas.microsoft.com/office/2007/relationships/media" Target="../media/media9.mp3"/><Relationship Id="rId25" Type="http://schemas.openxmlformats.org/officeDocument/2006/relationships/image" Target="../media/image13.png"/><Relationship Id="rId2" Type="http://schemas.openxmlformats.org/officeDocument/2006/relationships/audio" Target="../media/media1.mp3"/><Relationship Id="rId16" Type="http://schemas.openxmlformats.org/officeDocument/2006/relationships/audio" Target="../media/media8.mp3"/><Relationship Id="rId20" Type="http://schemas.openxmlformats.org/officeDocument/2006/relationships/audio" Target="../media/media10.mp3"/><Relationship Id="rId29" Type="http://schemas.openxmlformats.org/officeDocument/2006/relationships/image" Target="../media/image6.jpeg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microsoft.com/office/2007/relationships/media" Target="../media/media6.mp3"/><Relationship Id="rId24" Type="http://schemas.openxmlformats.org/officeDocument/2006/relationships/image" Target="../media/image12.png"/><Relationship Id="rId5" Type="http://schemas.microsoft.com/office/2007/relationships/media" Target="../media/media3.mp3"/><Relationship Id="rId15" Type="http://schemas.microsoft.com/office/2007/relationships/media" Target="../media/media8.mp3"/><Relationship Id="rId23" Type="http://schemas.openxmlformats.org/officeDocument/2006/relationships/image" Target="../media/image11.jpeg"/><Relationship Id="rId28" Type="http://schemas.openxmlformats.org/officeDocument/2006/relationships/image" Target="../media/image16.jpeg"/><Relationship Id="rId10" Type="http://schemas.openxmlformats.org/officeDocument/2006/relationships/audio" Target="../media/media5.mp3"/><Relationship Id="rId19" Type="http://schemas.microsoft.com/office/2007/relationships/media" Target="../media/media10.mp3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audio" Target="../media/media7.mp3"/><Relationship Id="rId22" Type="http://schemas.openxmlformats.org/officeDocument/2006/relationships/notesSlide" Target="../notesSlides/notesSlide1.xml"/><Relationship Id="rId27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s://www.youtube.com/watch?v=fahr069-fzE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DKOPBjKm0k0" TargetMode="External"/><Relationship Id="rId5" Type="http://schemas.openxmlformats.org/officeDocument/2006/relationships/hyperlink" Target="https://www.youtube.com/watch?v=bIXT5mWO2w8" TargetMode="External"/><Relationship Id="rId4" Type="http://schemas.openxmlformats.org/officeDocument/2006/relationships/hyperlink" Target="https://www.youtube.com/watch?v=jS5fTzMP_m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KXds_mkyuXY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s://www.youtube.com/watch?v=dZDCbwDkXbY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www.youtube.com/watch?v=Y75ZP8UFZdw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TXHB9wL4WF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www.youtube.com/watch?v=Z3649dq6boA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0VqTwnAuHw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D:\OneDrive - Hampshire County Council\Documents\HMS\clipart\Rainbow colour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7568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6600" dirty="0" smtClean="0">
                <a:solidFill>
                  <a:schemeClr val="bg1"/>
                </a:solidFill>
              </a:rPr>
              <a:t>Keep Calm and </a:t>
            </a:r>
            <a:br>
              <a:rPr lang="en-GB" sz="6600" dirty="0" smtClean="0">
                <a:solidFill>
                  <a:schemeClr val="bg1"/>
                </a:solidFill>
              </a:rPr>
            </a:br>
            <a:r>
              <a:rPr lang="en-GB" sz="6600" dirty="0" smtClean="0">
                <a:solidFill>
                  <a:schemeClr val="bg1"/>
                </a:solidFill>
              </a:rPr>
              <a:t>Make Music</a:t>
            </a:r>
            <a:endParaRPr lang="en-GB" sz="6600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524000" y="40386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600" dirty="0" smtClean="0">
                <a:solidFill>
                  <a:schemeClr val="bg1"/>
                </a:solidFill>
              </a:rPr>
              <a:t>Weekly Wonder</a:t>
            </a:r>
          </a:p>
          <a:p>
            <a:r>
              <a:rPr lang="en-GB" sz="3600" dirty="0" smtClean="0">
                <a:solidFill>
                  <a:schemeClr val="bg1"/>
                </a:solidFill>
              </a:rPr>
              <a:t>  Colours of the Rainbow - for KS2</a:t>
            </a:r>
            <a:endParaRPr lang="en-GB" sz="3600" dirty="0">
              <a:solidFill>
                <a:schemeClr val="bg1"/>
              </a:solidFill>
            </a:endParaRPr>
          </a:p>
        </p:txBody>
      </p:sp>
      <p:pic>
        <p:nvPicPr>
          <p:cNvPr id="5" name="Picture 2" descr="E:\HMS\Images\Logos\HMS logo White and Colour no fil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641" y="116633"/>
            <a:ext cx="1426343" cy="2393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E:\HMS\Images\Logos\HCC Logo White and Colou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805266"/>
            <a:ext cx="2592658" cy="681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0842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Another two colours for you to guess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867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smtClean="0">
                <a:solidFill>
                  <a:schemeClr val="bg1"/>
                </a:solidFill>
              </a:rPr>
              <a:t>Can you guess </a:t>
            </a:r>
            <a:r>
              <a:rPr lang="en-GB" dirty="0">
                <a:solidFill>
                  <a:schemeClr val="bg1"/>
                </a:solidFill>
              </a:rPr>
              <a:t>which one  I chose </a:t>
            </a:r>
            <a:r>
              <a:rPr lang="en-GB" dirty="0" smtClean="0">
                <a:solidFill>
                  <a:schemeClr val="bg1"/>
                </a:solidFill>
              </a:rPr>
              <a:t>to </a:t>
            </a:r>
            <a:r>
              <a:rPr lang="en-GB" dirty="0">
                <a:solidFill>
                  <a:schemeClr val="bg1"/>
                </a:solidFill>
              </a:rPr>
              <a:t>represent </a:t>
            </a:r>
            <a:r>
              <a:rPr lang="en-GB" b="1" dirty="0" smtClean="0">
                <a:solidFill>
                  <a:schemeClr val="accent6">
                    <a:lumMod val="75000"/>
                  </a:schemeClr>
                </a:solidFill>
              </a:rPr>
              <a:t>orange</a:t>
            </a:r>
            <a:r>
              <a:rPr lang="en-GB" dirty="0" smtClean="0"/>
              <a:t> </a:t>
            </a:r>
            <a:r>
              <a:rPr lang="en-GB" dirty="0" smtClean="0">
                <a:solidFill>
                  <a:schemeClr val="accent6">
                    <a:lumMod val="75000"/>
                  </a:schemeClr>
                </a:solidFill>
              </a:rPr>
              <a:t>(warmth of feeling </a:t>
            </a:r>
            <a:r>
              <a:rPr lang="en-GB" dirty="0">
                <a:solidFill>
                  <a:schemeClr val="accent6">
                    <a:lumMod val="75000"/>
                  </a:schemeClr>
                </a:solidFill>
              </a:rPr>
              <a:t>in Linda’s poem</a:t>
            </a:r>
            <a:r>
              <a:rPr lang="en-GB" dirty="0" smtClean="0">
                <a:solidFill>
                  <a:schemeClr val="accent6">
                    <a:lumMod val="75000"/>
                  </a:schemeClr>
                </a:solidFill>
              </a:rPr>
              <a:t>) </a:t>
            </a:r>
            <a:endParaRPr lang="en-GB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GB" dirty="0">
                <a:solidFill>
                  <a:schemeClr val="bg1"/>
                </a:solidFill>
              </a:rPr>
              <a:t>a</a:t>
            </a:r>
            <a:r>
              <a:rPr lang="en-GB" dirty="0" smtClean="0">
                <a:solidFill>
                  <a:schemeClr val="bg1"/>
                </a:solidFill>
              </a:rPr>
              <a:t>nd </a:t>
            </a:r>
            <a:r>
              <a:rPr lang="en-GB" dirty="0">
                <a:solidFill>
                  <a:schemeClr val="bg1"/>
                </a:solidFill>
              </a:rPr>
              <a:t>which one I chose to represent 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b="1" dirty="0" smtClean="0">
                <a:solidFill>
                  <a:srgbClr val="00B050"/>
                </a:solidFill>
              </a:rPr>
              <a:t>green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smtClean="0">
                <a:solidFill>
                  <a:srgbClr val="00B050"/>
                </a:solidFill>
              </a:rPr>
              <a:t>(new life and nature </a:t>
            </a:r>
            <a:r>
              <a:rPr lang="en-GB" dirty="0">
                <a:solidFill>
                  <a:srgbClr val="00B050"/>
                </a:solidFill>
              </a:rPr>
              <a:t>in Linda’s poem</a:t>
            </a:r>
            <a:r>
              <a:rPr lang="en-GB" dirty="0" smtClean="0">
                <a:solidFill>
                  <a:srgbClr val="00B050"/>
                </a:solidFill>
              </a:rPr>
              <a:t>)? </a:t>
            </a:r>
            <a:endParaRPr lang="en-GB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 smtClean="0"/>
          </a:p>
        </p:txBody>
      </p:sp>
      <p:pic>
        <p:nvPicPr>
          <p:cNvPr id="4098" name="Picture 2" descr="D:\OneDrive - Hampshire County Council\Documents\HMS\clipart\Smileys\listen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267200"/>
            <a:ext cx="1209675" cy="94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:\OneDrive - Hampshire County Council\Documents\HMS\clipart\Smileys\listen.png">
            <a:hlinkClick r:id="rId4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286518"/>
            <a:ext cx="1209675" cy="94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2057400" y="4289180"/>
            <a:ext cx="198238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green</a:t>
            </a:r>
            <a:endParaRPr lang="en-US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72200" y="4289180"/>
            <a:ext cx="24384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orange</a:t>
            </a:r>
            <a:endParaRPr lang="en-US" sz="5400" b="1" cap="none" spc="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522954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6417" y="609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Finally here is the piece of music I chose for </a:t>
            </a:r>
            <a:r>
              <a:rPr lang="en-GB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violet </a:t>
            </a:r>
            <a:br>
              <a:rPr lang="en-GB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</a:br>
            <a:r>
              <a:rPr lang="en-GB" dirty="0" smtClean="0">
                <a:solidFill>
                  <a:schemeClr val="bg1"/>
                </a:solidFill>
              </a:rPr>
              <a:t>(hope in Linda’s poem)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2590800"/>
            <a:ext cx="8839200" cy="58674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dirty="0" smtClean="0">
                <a:solidFill>
                  <a:schemeClr val="bg1"/>
                </a:solidFill>
              </a:rPr>
              <a:t>Do you like my choice?</a:t>
            </a:r>
          </a:p>
          <a:p>
            <a:pPr marL="0" indent="0" algn="ctr">
              <a:buNone/>
            </a:pPr>
            <a:endParaRPr lang="en-GB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 smtClean="0">
                <a:solidFill>
                  <a:schemeClr val="bg1"/>
                </a:solidFill>
              </a:rPr>
              <a:t>What piece of music would you choose for hope?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 smtClean="0"/>
          </a:p>
        </p:txBody>
      </p:sp>
      <p:pic>
        <p:nvPicPr>
          <p:cNvPr id="4098" name="Picture 2" descr="D:\OneDrive - Hampshire County Council\Documents\HMS\clipart\Smileys\listen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429000"/>
            <a:ext cx="2057400" cy="160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89869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OneDrive - Hampshire County Council\Documents\HMS\clipart\rainbow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25000"/>
                    </a14:imgEffect>
                    <a14:imgEffect>
                      <a14:brightnessContrast bright="66000" contrast="1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81" y="1600200"/>
            <a:ext cx="9120119" cy="4864860"/>
          </a:xfrm>
          <a:prstGeom prst="rect">
            <a:avLst/>
          </a:prstGeom>
          <a:noFill/>
          <a:effectLst>
            <a:reflection stA="0" endPos="650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Let’s create a sound </a:t>
            </a:r>
            <a:r>
              <a:rPr lang="en-GB" b="1" dirty="0" smtClean="0">
                <a:solidFill>
                  <a:srgbClr val="FF0000"/>
                </a:solidFill>
              </a:rPr>
              <a:t>r</a:t>
            </a:r>
            <a:r>
              <a:rPr lang="en-GB" b="1" dirty="0" smtClean="0">
                <a:solidFill>
                  <a:srgbClr val="FFC000"/>
                </a:solidFill>
              </a:rPr>
              <a:t>a</a:t>
            </a:r>
            <a:r>
              <a:rPr lang="en-GB" b="1" dirty="0" smtClean="0">
                <a:solidFill>
                  <a:srgbClr val="FFFF00"/>
                </a:solidFill>
              </a:rPr>
              <a:t>i</a:t>
            </a:r>
            <a:r>
              <a:rPr lang="en-GB" b="1" dirty="0" smtClean="0">
                <a:solidFill>
                  <a:srgbClr val="00B050"/>
                </a:solidFill>
              </a:rPr>
              <a:t>n</a:t>
            </a:r>
            <a:r>
              <a:rPr lang="en-GB" b="1" dirty="0" smtClean="0">
                <a:solidFill>
                  <a:srgbClr val="00B0F0"/>
                </a:solidFill>
              </a:rPr>
              <a:t>b</a:t>
            </a:r>
            <a:r>
              <a:rPr lang="en-GB" b="1" dirty="0" smtClean="0">
                <a:solidFill>
                  <a:srgbClr val="7030A0"/>
                </a:solidFill>
              </a:rPr>
              <a:t>o</a:t>
            </a:r>
            <a:r>
              <a:rPr lang="en-GB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w</a:t>
            </a:r>
            <a:r>
              <a:rPr lang="en-GB" dirty="0" smtClean="0"/>
              <a:t>!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4897" y="1512060"/>
            <a:ext cx="8229600" cy="5269740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en-GB" dirty="0" smtClean="0"/>
              <a:t>Rainbows happen when </a:t>
            </a:r>
            <a:r>
              <a:rPr lang="en-GB" dirty="0"/>
              <a:t>the sun is shining </a:t>
            </a:r>
            <a:r>
              <a:rPr lang="en-GB" dirty="0" smtClean="0"/>
              <a:t>and it is raining at the same time.  The sunlight shining through the droplets of rain makes all the beautiful colours </a:t>
            </a:r>
          </a:p>
          <a:p>
            <a:pPr marL="0" indent="0" algn="ctr">
              <a:buNone/>
            </a:pPr>
            <a:endParaRPr lang="en-GB" dirty="0"/>
          </a:p>
          <a:p>
            <a:pPr marL="0" indent="0" algn="ctr">
              <a:buNone/>
            </a:pPr>
            <a:r>
              <a:rPr lang="en-GB" dirty="0"/>
              <a:t>T</a:t>
            </a:r>
            <a:r>
              <a:rPr lang="en-GB" dirty="0" smtClean="0"/>
              <a:t>o make a sound rainbow you will need to choose sounds for both the rain and the sun and perhaps for the colours of the rainbow as well</a:t>
            </a:r>
          </a:p>
          <a:p>
            <a:pPr marL="0" indent="0" algn="ctr">
              <a:buNone/>
            </a:pPr>
            <a:endParaRPr lang="en-GB" dirty="0"/>
          </a:p>
          <a:p>
            <a:pPr marL="0" indent="0" algn="ctr">
              <a:buNone/>
            </a:pPr>
            <a:r>
              <a:rPr lang="en-GB" dirty="0"/>
              <a:t>On the next slide there are </a:t>
            </a:r>
            <a:r>
              <a:rPr lang="en-GB" dirty="0" smtClean="0"/>
              <a:t>10 </a:t>
            </a:r>
            <a:r>
              <a:rPr lang="en-GB" dirty="0"/>
              <a:t>sounds for you to listen to and then choose which ones you would like to use to create your rainbow </a:t>
            </a:r>
            <a:r>
              <a:rPr lang="en-GB" dirty="0" smtClean="0"/>
              <a:t>music</a:t>
            </a:r>
            <a:r>
              <a:rPr lang="en-GB" dirty="0"/>
              <a:t>.</a:t>
            </a:r>
            <a:r>
              <a:rPr lang="en-GB" dirty="0" smtClean="0"/>
              <a:t>  Click on the sounds one at a time to hear what they sound like then try combining some of the sounds to create your own sound rainbow</a:t>
            </a:r>
            <a:br>
              <a:rPr lang="en-GB" dirty="0" smtClean="0"/>
            </a:br>
            <a:r>
              <a:rPr lang="en-GB" dirty="0" smtClean="0"/>
              <a:t>e.g.  rain 4, </a:t>
            </a:r>
            <a:r>
              <a:rPr lang="en-GB" dirty="0"/>
              <a:t>sun </a:t>
            </a:r>
            <a:r>
              <a:rPr lang="en-GB" dirty="0" smtClean="0"/>
              <a:t>1 and rainbow 2</a:t>
            </a:r>
            <a:endParaRPr lang="en-GB" dirty="0"/>
          </a:p>
          <a:p>
            <a:pPr marL="0" indent="0" algn="ctr">
              <a:buNone/>
            </a:pPr>
            <a:endParaRPr lang="en-GB" dirty="0"/>
          </a:p>
          <a:p>
            <a:pPr marL="0" indent="0" algn="ctr">
              <a:buNone/>
            </a:pPr>
            <a:r>
              <a:rPr lang="en-GB" dirty="0" smtClean="0"/>
              <a:t>Choose an order for your sounds. </a:t>
            </a:r>
            <a:br>
              <a:rPr lang="en-GB" dirty="0" smtClean="0"/>
            </a:br>
            <a:endParaRPr lang="en-GB" dirty="0" smtClean="0"/>
          </a:p>
          <a:p>
            <a:pPr marL="0" indent="0" algn="ctr">
              <a:buNone/>
            </a:pPr>
            <a:r>
              <a:rPr lang="en-GB" dirty="0" smtClean="0"/>
              <a:t>Top tips!</a:t>
            </a:r>
          </a:p>
          <a:p>
            <a:pPr marL="0" indent="0" algn="ctr">
              <a:buNone/>
            </a:pPr>
            <a:r>
              <a:rPr lang="en-GB" dirty="0" smtClean="0"/>
              <a:t>You can stop then re-start these sounds  </a:t>
            </a:r>
            <a:br>
              <a:rPr lang="en-GB" dirty="0" smtClean="0"/>
            </a:br>
            <a:r>
              <a:rPr lang="en-GB" dirty="0" smtClean="0"/>
              <a:t>You can use more than one sound at once so you can create overlapping sound layers!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2340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OneDrive - Hampshire County Council\Documents\HMS\clipart\rain drops.jpg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10792">
            <a:off x="344896" y="1135385"/>
            <a:ext cx="1148046" cy="1505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/>
              <a:t>Choose, order and play your sounds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2667000"/>
            <a:ext cx="9144000" cy="4525963"/>
          </a:xfrm>
        </p:spPr>
        <p:txBody>
          <a:bodyPr/>
          <a:lstStyle/>
          <a:p>
            <a:pPr marL="0" indent="0">
              <a:buNone/>
            </a:pPr>
            <a:r>
              <a:rPr lang="en-GB" dirty="0" smtClean="0"/>
              <a:t>Rain 1                	Sun 1		Rainbow 1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Rain 2		Sun 2		Rainbow 2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Rain 3		Sun 3		Rainbow 3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Rain 4</a:t>
            </a:r>
            <a:endParaRPr lang="en-GB" dirty="0"/>
          </a:p>
        </p:txBody>
      </p:sp>
      <p:pic>
        <p:nvPicPr>
          <p:cNvPr id="4" name="drip drum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1447800" y="2743200"/>
            <a:ext cx="609600" cy="609600"/>
          </a:xfrm>
          <a:prstGeom prst="rect">
            <a:avLst/>
          </a:prstGeom>
        </p:spPr>
      </p:pic>
      <p:pic>
        <p:nvPicPr>
          <p:cNvPr id="5" name="paper rain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1447800" y="5029200"/>
            <a:ext cx="609600" cy="609600"/>
          </a:xfrm>
          <a:prstGeom prst="rect">
            <a:avLst/>
          </a:prstGeom>
        </p:spPr>
      </p:pic>
      <p:pic>
        <p:nvPicPr>
          <p:cNvPr id="6" name="rain ukulele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1447800" y="6172200"/>
            <a:ext cx="609600" cy="609600"/>
          </a:xfrm>
          <a:prstGeom prst="rect">
            <a:avLst/>
          </a:prstGeom>
        </p:spPr>
      </p:pic>
      <p:pic>
        <p:nvPicPr>
          <p:cNvPr id="7" name="pitter pattern ukulele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1449946" y="3966693"/>
            <a:ext cx="609600" cy="609600"/>
          </a:xfrm>
          <a:prstGeom prst="rect">
            <a:avLst/>
          </a:prstGeom>
        </p:spPr>
      </p:pic>
      <p:pic>
        <p:nvPicPr>
          <p:cNvPr id="8" name="shine 1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4267200" y="2705637"/>
            <a:ext cx="609600" cy="609600"/>
          </a:xfrm>
          <a:prstGeom prst="rect">
            <a:avLst/>
          </a:prstGeom>
        </p:spPr>
      </p:pic>
      <p:pic>
        <p:nvPicPr>
          <p:cNvPr id="9" name="shine 2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4267200" y="3966693"/>
            <a:ext cx="609600" cy="609600"/>
          </a:xfrm>
          <a:prstGeom prst="rect">
            <a:avLst/>
          </a:prstGeom>
        </p:spPr>
      </p:pic>
      <p:pic>
        <p:nvPicPr>
          <p:cNvPr id="10" name="shine 3.mp3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4267200" y="5029200"/>
            <a:ext cx="609600" cy="609600"/>
          </a:xfrm>
          <a:prstGeom prst="rect">
            <a:avLst/>
          </a:prstGeom>
        </p:spPr>
      </p:pic>
      <p:pic>
        <p:nvPicPr>
          <p:cNvPr id="11" name="Rainbow 1.mp3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7772400" y="2765738"/>
            <a:ext cx="609600" cy="609600"/>
          </a:xfrm>
          <a:prstGeom prst="rect">
            <a:avLst/>
          </a:prstGeom>
        </p:spPr>
      </p:pic>
      <p:pic>
        <p:nvPicPr>
          <p:cNvPr id="12" name="rainbow 2.mp3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7796281" y="3880834"/>
            <a:ext cx="609600" cy="609600"/>
          </a:xfrm>
          <a:prstGeom prst="rect">
            <a:avLst/>
          </a:prstGeom>
        </p:spPr>
      </p:pic>
      <p:pic>
        <p:nvPicPr>
          <p:cNvPr id="13" name="Rainbow birds (online-audio-converter.com).mp3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7796146" y="5063544"/>
            <a:ext cx="609600" cy="609600"/>
          </a:xfrm>
          <a:prstGeom prst="rect">
            <a:avLst/>
          </a:prstGeom>
        </p:spPr>
      </p:pic>
      <p:pic>
        <p:nvPicPr>
          <p:cNvPr id="14" name="Picture 2" descr="D:\OneDrive - Hampshire County Council\Documents\HMS\clipart\rainbow.jpg"/>
          <p:cNvPicPr>
            <a:picLocks noChangeAspect="1" noChangeArrowheads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2681" y="1295400"/>
            <a:ext cx="24384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D:\OneDrive - Hampshire County Council\Documents\HMS\clipart\Smileys\sunshine.jpg"/>
          <p:cNvPicPr>
            <a:picLocks noChangeAspect="1" noChangeArrowheads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4663" y="1295400"/>
            <a:ext cx="1299027" cy="1293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22535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05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198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288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3904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926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25126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2873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3580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3996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44546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D:\OneDrive - Hampshire County Council\Documents\HMS\clipart\Rainbow colour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7568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b="1" dirty="0" smtClean="0"/>
              <a:t>Perform your </a:t>
            </a:r>
            <a:r>
              <a:rPr lang="en-GB" b="1" dirty="0" smtClean="0">
                <a:solidFill>
                  <a:srgbClr val="FF0000"/>
                </a:solidFill>
              </a:rPr>
              <a:t>r</a:t>
            </a:r>
            <a:r>
              <a:rPr lang="en-GB" b="1" dirty="0" smtClean="0">
                <a:solidFill>
                  <a:srgbClr val="FFC000"/>
                </a:solidFill>
              </a:rPr>
              <a:t>a</a:t>
            </a:r>
            <a:r>
              <a:rPr lang="en-GB" b="1" dirty="0" smtClean="0">
                <a:solidFill>
                  <a:srgbClr val="FFFF00"/>
                </a:solidFill>
              </a:rPr>
              <a:t>i</a:t>
            </a:r>
            <a:r>
              <a:rPr lang="en-GB" b="1" dirty="0" smtClean="0">
                <a:solidFill>
                  <a:srgbClr val="00B050"/>
                </a:solidFill>
              </a:rPr>
              <a:t>n</a:t>
            </a:r>
            <a:r>
              <a:rPr lang="en-GB" b="1" dirty="0" smtClean="0">
                <a:solidFill>
                  <a:srgbClr val="00B0F0"/>
                </a:solidFill>
              </a:rPr>
              <a:t>b</a:t>
            </a:r>
            <a:r>
              <a:rPr lang="en-GB" b="1" dirty="0" smtClean="0">
                <a:solidFill>
                  <a:srgbClr val="7030A0"/>
                </a:solidFill>
              </a:rPr>
              <a:t>o</a:t>
            </a:r>
            <a:r>
              <a:rPr lang="en-GB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w</a:t>
            </a:r>
            <a:r>
              <a:rPr lang="en-GB" b="1" dirty="0" smtClean="0"/>
              <a:t> music</a:t>
            </a:r>
            <a:br>
              <a:rPr lang="en-GB" b="1" dirty="0" smtClean="0"/>
            </a:br>
            <a:r>
              <a:rPr lang="en-GB" b="1" dirty="0" smtClean="0"/>
              <a:t>and record </a:t>
            </a:r>
            <a:r>
              <a:rPr lang="en-GB" b="1" smtClean="0"/>
              <a:t>on a </a:t>
            </a:r>
            <a:r>
              <a:rPr lang="en-GB" b="1" dirty="0" smtClean="0"/>
              <a:t>phone, iPad or tablet to </a:t>
            </a:r>
            <a:r>
              <a:rPr lang="en-GB" b="1" smtClean="0"/>
              <a:t>share with an adult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297450" y="2514600"/>
            <a:ext cx="9829800" cy="13716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GB" sz="4000" b="1" dirty="0" smtClean="0"/>
              <a:t>and</a:t>
            </a:r>
            <a:r>
              <a:rPr lang="en-GB" sz="4000" b="1" dirty="0"/>
              <a:t> </a:t>
            </a:r>
            <a:r>
              <a:rPr lang="en-GB" sz="4000" b="1" dirty="0" smtClean="0"/>
              <a:t>remember</a:t>
            </a:r>
            <a:br>
              <a:rPr lang="en-GB" sz="4000" b="1" dirty="0" smtClean="0"/>
            </a:br>
            <a:endParaRPr lang="en-GB" sz="4000" b="1" dirty="0" smtClean="0"/>
          </a:p>
          <a:p>
            <a:pPr marL="0" indent="0" algn="ctr">
              <a:buNone/>
            </a:pPr>
            <a:r>
              <a:rPr lang="en-GB" sz="4000" b="1" dirty="0" smtClean="0">
                <a:solidFill>
                  <a:schemeClr val="bg1"/>
                </a:solidFill>
              </a:rPr>
              <a:t>Life </a:t>
            </a:r>
            <a:r>
              <a:rPr lang="en-GB" sz="4000" b="1" dirty="0">
                <a:solidFill>
                  <a:schemeClr val="bg1"/>
                </a:solidFill>
              </a:rPr>
              <a:t>is like a rainbow... </a:t>
            </a:r>
            <a:r>
              <a:rPr lang="en-GB" sz="4000" b="1" dirty="0" smtClean="0">
                <a:solidFill>
                  <a:schemeClr val="bg1"/>
                </a:solidFill>
              </a:rPr>
              <a:t/>
            </a:r>
            <a:br>
              <a:rPr lang="en-GB" sz="4000" b="1" dirty="0" smtClean="0">
                <a:solidFill>
                  <a:schemeClr val="bg1"/>
                </a:solidFill>
              </a:rPr>
            </a:br>
            <a:r>
              <a:rPr lang="en-GB" sz="4000" b="1" dirty="0" smtClean="0">
                <a:solidFill>
                  <a:schemeClr val="bg1"/>
                </a:solidFill>
              </a:rPr>
              <a:t>you </a:t>
            </a:r>
            <a:r>
              <a:rPr lang="en-GB" sz="4000" b="1" dirty="0">
                <a:solidFill>
                  <a:schemeClr val="bg1"/>
                </a:solidFill>
              </a:rPr>
              <a:t>need both sun and rain to make the colours appear</a:t>
            </a:r>
          </a:p>
        </p:txBody>
      </p:sp>
    </p:spTree>
    <p:extLst>
      <p:ext uri="{BB962C8B-B14F-4D97-AF65-F5344CB8AC3E}">
        <p14:creationId xmlns:p14="http://schemas.microsoft.com/office/powerpoint/2010/main" val="15634208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D:\OneDrive - Hampshire County Council\Documents\HMS\clipart\Rainbow colours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7568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/>
          <a:lstStyle/>
          <a:p>
            <a:r>
              <a:rPr lang="en-GB" b="1" dirty="0" smtClean="0"/>
              <a:t>Still got time?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311116" y="1229933"/>
            <a:ext cx="9829800" cy="56388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GB" sz="4000" b="1" dirty="0" smtClean="0"/>
              <a:t>Can you find more music</a:t>
            </a:r>
          </a:p>
          <a:p>
            <a:pPr marL="0" indent="0" algn="ctr">
              <a:buNone/>
            </a:pPr>
            <a:r>
              <a:rPr lang="en-GB" sz="4000" b="1" dirty="0"/>
              <a:t>i</a:t>
            </a:r>
            <a:r>
              <a:rPr lang="en-GB" sz="4000" b="1" dirty="0" smtClean="0"/>
              <a:t>nspired by rainbows?</a:t>
            </a:r>
          </a:p>
          <a:p>
            <a:pPr marL="0" indent="0" algn="ctr">
              <a:buNone/>
            </a:pPr>
            <a:endParaRPr lang="en-GB" sz="4000" b="1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2800" b="1" dirty="0" smtClean="0"/>
              <a:t>Here are some suggestions to get you started: </a:t>
            </a:r>
          </a:p>
          <a:p>
            <a:pPr marL="0" indent="0" algn="ctr">
              <a:buNone/>
            </a:pPr>
            <a:r>
              <a:rPr lang="en-GB" sz="2800" b="1" dirty="0" smtClean="0">
                <a:solidFill>
                  <a:schemeClr val="bg1"/>
                </a:solidFill>
              </a:rPr>
              <a:t/>
            </a:r>
            <a:br>
              <a:rPr lang="en-GB" sz="2800" b="1" dirty="0" smtClean="0">
                <a:solidFill>
                  <a:schemeClr val="bg1"/>
                </a:solidFill>
              </a:rPr>
            </a:br>
            <a:r>
              <a:rPr lang="en-GB" sz="2800" b="1" dirty="0" smtClean="0">
                <a:solidFill>
                  <a:schemeClr val="bg1"/>
                </a:solidFill>
                <a:hlinkClick r:id="rId4"/>
              </a:rPr>
              <a:t>Rainbow Connection from Kermit the Frog</a:t>
            </a:r>
            <a:endParaRPr lang="en-GB" sz="2800" b="1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sz="2800" b="1" dirty="0" smtClean="0">
                <a:solidFill>
                  <a:schemeClr val="bg1"/>
                </a:solidFill>
                <a:hlinkClick r:id="rId5"/>
              </a:rPr>
              <a:t>Where the Rainbow Ends – Cook &amp; Greenaway</a:t>
            </a:r>
            <a:endParaRPr lang="en-GB" sz="2800" b="1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b="1" dirty="0" smtClean="0">
                <a:hlinkClick r:id="rId6"/>
              </a:rPr>
              <a:t>What a </a:t>
            </a:r>
            <a:r>
              <a:rPr lang="en-GB" b="1" smtClean="0">
                <a:hlinkClick r:id="rId6"/>
              </a:rPr>
              <a:t>wonderful world</a:t>
            </a:r>
            <a:r>
              <a:rPr lang="en-GB" b="1" smtClean="0">
                <a:solidFill>
                  <a:schemeClr val="bg1"/>
                </a:solidFill>
                <a:hlinkClick r:id="rId5"/>
              </a:rPr>
              <a:t> </a:t>
            </a:r>
            <a:r>
              <a:rPr lang="en-GB" b="1" dirty="0">
                <a:solidFill>
                  <a:schemeClr val="bg1"/>
                </a:solidFill>
                <a:hlinkClick r:id="rId5"/>
              </a:rPr>
              <a:t>– </a:t>
            </a:r>
            <a:r>
              <a:rPr lang="en-GB" b="1" dirty="0" smtClean="0">
                <a:hlinkClick r:id="rId6"/>
              </a:rPr>
              <a:t>Louis Armstrong</a:t>
            </a:r>
            <a:r>
              <a:rPr lang="en-GB" b="1" dirty="0" smtClean="0"/>
              <a:t/>
            </a:r>
            <a:br>
              <a:rPr lang="en-GB" b="1" dirty="0" smtClean="0"/>
            </a:br>
            <a:r>
              <a:rPr lang="en-GB" b="1" dirty="0">
                <a:hlinkClick r:id="rId7"/>
              </a:rPr>
              <a:t>Over the Rainbow - Israel "IZ" </a:t>
            </a:r>
            <a:r>
              <a:rPr lang="en-GB" b="1" dirty="0" err="1">
                <a:hlinkClick r:id="rId7"/>
              </a:rPr>
              <a:t>Kamakawiwoʻole</a:t>
            </a:r>
            <a:endParaRPr lang="en-GB" b="1" dirty="0"/>
          </a:p>
          <a:p>
            <a:pPr marL="0" indent="0" algn="ctr">
              <a:buNone/>
            </a:pPr>
            <a:endParaRPr lang="en-GB" b="1" dirty="0"/>
          </a:p>
          <a:p>
            <a:pPr marL="0" indent="0" algn="ctr">
              <a:buNone/>
            </a:pPr>
            <a:endParaRPr lang="en-GB" b="1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599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OneDrive - Hampshire County Council\Documents\HMS\clipart\Rainbow colour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7568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6000" b="1" dirty="0" smtClean="0">
                <a:solidFill>
                  <a:schemeClr val="bg1"/>
                </a:solidFill>
              </a:rPr>
              <a:t>Colours of the Rainbow</a:t>
            </a:r>
            <a:endParaRPr lang="en-GB" sz="6000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sz="6600" b="1" dirty="0" smtClean="0">
                <a:solidFill>
                  <a:schemeClr val="bg1"/>
                </a:solidFill>
              </a:rPr>
              <a:t>KS2</a:t>
            </a:r>
            <a:endParaRPr lang="en-GB" sz="6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01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OneDrive - Hampshire County Council\Documents\HMS\clipart\Rainbow colour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7568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b="1" dirty="0" smtClean="0">
                <a:solidFill>
                  <a:schemeClr val="bg1"/>
                </a:solidFill>
              </a:rPr>
              <a:t>Sing-a-song of rainbows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8984" y="1429555"/>
            <a:ext cx="8229600" cy="54102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</a:rPr>
              <a:t>Sing to the tune of Sing-a-song-a-sixpence</a:t>
            </a:r>
          </a:p>
          <a:p>
            <a:pPr marL="0" indent="0">
              <a:buNone/>
            </a:pPr>
            <a:endParaRPr lang="en-GB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</a:rPr>
              <a:t>Sing a song of rainbows</a:t>
            </a: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</a:rPr>
              <a:t>Colouring the sky</a:t>
            </a: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</a:rPr>
              <a:t>Sing a song of rainbows</a:t>
            </a: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</a:rPr>
              <a:t>Painted way up high</a:t>
            </a: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</a:rPr>
              <a:t>Full right up with rain drops</a:t>
            </a: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</a:rPr>
              <a:t>Lit up by the sun</a:t>
            </a: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</a:rPr>
              <a:t>Isn’t that a lovely sight</a:t>
            </a: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</a:rPr>
              <a:t>To cheer up everyone</a:t>
            </a:r>
            <a:endParaRPr lang="en-GB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D:\OneDrive - Hampshire County Council\Documents\HMS\clipart\Smileys\music smile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495800"/>
            <a:ext cx="1943100" cy="1943100"/>
          </a:xfrm>
          <a:prstGeom prst="rect">
            <a:avLst/>
          </a:prstGeom>
          <a:noFill/>
          <a:effectLst>
            <a:glow rad="228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1378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OneDrive - Hampshire County Council\Documents\HMS\clipart\Rainbow colours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7568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chemeClr val="bg1"/>
                </a:solidFill>
              </a:rPr>
              <a:t>Sing about Rainbows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755821"/>
            <a:ext cx="8991600" cy="5105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</a:rPr>
              <a:t>There are some beautiful songs about rainbows.</a:t>
            </a:r>
          </a:p>
          <a:p>
            <a:pPr marL="0" indent="0">
              <a:buNone/>
            </a:pPr>
            <a:endParaRPr lang="en-GB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</a:rPr>
              <a:t>Here is  one sung by Cilla Black: </a:t>
            </a:r>
            <a:r>
              <a:rPr lang="en-GB" b="1" dirty="0" smtClean="0">
                <a:solidFill>
                  <a:schemeClr val="bg1"/>
                </a:solidFill>
                <a:hlinkClick r:id="rId4"/>
              </a:rPr>
              <a:t>I </a:t>
            </a:r>
            <a:r>
              <a:rPr lang="en-GB" b="1" dirty="0">
                <a:solidFill>
                  <a:schemeClr val="bg1"/>
                </a:solidFill>
                <a:hlinkClick r:id="rId4"/>
              </a:rPr>
              <a:t>can sing a </a:t>
            </a:r>
            <a:r>
              <a:rPr lang="en-GB" b="1" dirty="0" smtClean="0">
                <a:solidFill>
                  <a:schemeClr val="bg1"/>
                </a:solidFill>
                <a:hlinkClick r:id="rId4"/>
              </a:rPr>
              <a:t>rainbow</a:t>
            </a:r>
            <a:endParaRPr lang="en-GB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GB" b="1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</a:rPr>
              <a:t>Make a list of all the colours mentioned in the song</a:t>
            </a:r>
          </a:p>
          <a:p>
            <a:pPr marL="0" indent="0">
              <a:buNone/>
            </a:pPr>
            <a:endParaRPr lang="en-GB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</a:rPr>
              <a:t>Have fun singing along with Cilla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4106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FF0000"/>
                </a:solidFill>
              </a:rPr>
              <a:t>T</a:t>
            </a:r>
            <a:r>
              <a:rPr lang="en-GB" b="1" dirty="0" smtClean="0">
                <a:solidFill>
                  <a:srgbClr val="FFC000"/>
                </a:solidFill>
              </a:rPr>
              <a:t>h</a:t>
            </a:r>
            <a:r>
              <a:rPr lang="en-GB" b="1" dirty="0" smtClean="0">
                <a:solidFill>
                  <a:srgbClr val="FFFF00"/>
                </a:solidFill>
              </a:rPr>
              <a:t>e</a:t>
            </a:r>
            <a:r>
              <a:rPr lang="en-GB" b="1" dirty="0" smtClean="0">
                <a:solidFill>
                  <a:schemeClr val="bg1"/>
                </a:solidFill>
              </a:rPr>
              <a:t> </a:t>
            </a:r>
            <a:r>
              <a:rPr lang="en-GB" b="1" dirty="0" smtClean="0">
                <a:solidFill>
                  <a:srgbClr val="00B050"/>
                </a:solidFill>
              </a:rPr>
              <a:t>c</a:t>
            </a:r>
            <a:r>
              <a:rPr lang="en-GB" b="1" dirty="0" smtClean="0">
                <a:solidFill>
                  <a:srgbClr val="00B0F0"/>
                </a:solidFill>
              </a:rPr>
              <a:t>o</a:t>
            </a:r>
            <a:r>
              <a:rPr lang="en-GB" b="1" dirty="0" smtClean="0">
                <a:solidFill>
                  <a:srgbClr val="7030A0"/>
                </a:solidFill>
              </a:rPr>
              <a:t>l</a:t>
            </a:r>
            <a:r>
              <a:rPr lang="en-GB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o</a:t>
            </a:r>
            <a:r>
              <a:rPr lang="en-GB" b="1" dirty="0" smtClean="0">
                <a:solidFill>
                  <a:srgbClr val="FF0000"/>
                </a:solidFill>
              </a:rPr>
              <a:t>u</a:t>
            </a:r>
            <a:r>
              <a:rPr lang="en-GB" b="1" dirty="0" smtClean="0">
                <a:solidFill>
                  <a:srgbClr val="FFC000"/>
                </a:solidFill>
              </a:rPr>
              <a:t>r</a:t>
            </a:r>
            <a:r>
              <a:rPr lang="en-GB" b="1" dirty="0" smtClean="0">
                <a:solidFill>
                  <a:srgbClr val="FFFF00"/>
                </a:solidFill>
              </a:rPr>
              <a:t>s</a:t>
            </a:r>
            <a:r>
              <a:rPr lang="en-GB" b="1" dirty="0" smtClean="0">
                <a:solidFill>
                  <a:schemeClr val="bg1"/>
                </a:solidFill>
              </a:rPr>
              <a:t> </a:t>
            </a:r>
            <a:r>
              <a:rPr lang="en-GB" b="1" dirty="0" smtClean="0">
                <a:solidFill>
                  <a:srgbClr val="00B050"/>
                </a:solidFill>
              </a:rPr>
              <a:t>o</a:t>
            </a:r>
            <a:r>
              <a:rPr lang="en-GB" b="1" dirty="0" smtClean="0">
                <a:solidFill>
                  <a:srgbClr val="00B0F0"/>
                </a:solidFill>
              </a:rPr>
              <a:t>f</a:t>
            </a:r>
            <a:r>
              <a:rPr lang="en-GB" b="1" dirty="0" smtClean="0">
                <a:solidFill>
                  <a:schemeClr val="bg1"/>
                </a:solidFill>
              </a:rPr>
              <a:t> </a:t>
            </a:r>
            <a:r>
              <a:rPr lang="en-GB" b="1" dirty="0" smtClean="0">
                <a:solidFill>
                  <a:srgbClr val="7030A0"/>
                </a:solidFill>
              </a:rPr>
              <a:t>t</a:t>
            </a:r>
            <a:r>
              <a:rPr lang="en-GB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h</a:t>
            </a:r>
            <a:r>
              <a:rPr lang="en-GB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e</a:t>
            </a:r>
            <a:r>
              <a:rPr lang="en-GB" b="1" dirty="0" smtClean="0">
                <a:solidFill>
                  <a:schemeClr val="bg1"/>
                </a:solidFill>
              </a:rPr>
              <a:t> </a:t>
            </a:r>
            <a:r>
              <a:rPr lang="en-GB" b="1" dirty="0" smtClean="0">
                <a:solidFill>
                  <a:srgbClr val="FF0000"/>
                </a:solidFill>
              </a:rPr>
              <a:t>R</a:t>
            </a:r>
            <a:r>
              <a:rPr lang="en-GB" b="1" dirty="0" smtClean="0">
                <a:solidFill>
                  <a:srgbClr val="FFC000"/>
                </a:solidFill>
              </a:rPr>
              <a:t>a</a:t>
            </a:r>
            <a:r>
              <a:rPr lang="en-GB" b="1" dirty="0" smtClean="0">
                <a:solidFill>
                  <a:srgbClr val="FFFF00"/>
                </a:solidFill>
              </a:rPr>
              <a:t>i</a:t>
            </a:r>
            <a:r>
              <a:rPr lang="en-GB" b="1" dirty="0" smtClean="0">
                <a:solidFill>
                  <a:srgbClr val="00B050"/>
                </a:solidFill>
              </a:rPr>
              <a:t>n</a:t>
            </a:r>
            <a:r>
              <a:rPr lang="en-GB" b="1" dirty="0" smtClean="0">
                <a:solidFill>
                  <a:srgbClr val="00B0F0"/>
                </a:solidFill>
              </a:rPr>
              <a:t>b</a:t>
            </a:r>
            <a:r>
              <a:rPr lang="en-GB" b="1" dirty="0" smtClean="0">
                <a:solidFill>
                  <a:srgbClr val="7030A0"/>
                </a:solidFill>
              </a:rPr>
              <a:t>o</a:t>
            </a:r>
            <a:r>
              <a:rPr lang="en-GB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w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9144000" cy="55626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b="1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b="1" dirty="0" smtClean="0">
                <a:solidFill>
                  <a:schemeClr val="bg1"/>
                </a:solidFill>
              </a:rPr>
              <a:t>There is a poem to read on the next slide – it is all about the colours of the Rainbow</a:t>
            </a:r>
          </a:p>
          <a:p>
            <a:pPr marL="0" indent="0" algn="ctr">
              <a:buNone/>
            </a:pPr>
            <a:endParaRPr lang="en-GB" b="1" dirty="0"/>
          </a:p>
          <a:p>
            <a:pPr marL="0" indent="0" algn="ctr">
              <a:buNone/>
            </a:pPr>
            <a:endParaRPr lang="en-GB" b="1" dirty="0" smtClean="0"/>
          </a:p>
        </p:txBody>
      </p:sp>
      <p:sp>
        <p:nvSpPr>
          <p:cNvPr id="4" name="Rectangle 3"/>
          <p:cNvSpPr/>
          <p:nvPr/>
        </p:nvSpPr>
        <p:spPr>
          <a:xfrm>
            <a:off x="457200" y="2794543"/>
            <a:ext cx="16325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Red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470707" y="3256208"/>
            <a:ext cx="2514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Orange</a:t>
            </a:r>
            <a:endParaRPr lang="en-US" sz="5400" b="1" cap="none" spc="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638800" y="3048000"/>
            <a:ext cx="27432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Yellow</a:t>
            </a:r>
            <a:endParaRPr lang="en-US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6673" y="4434281"/>
            <a:ext cx="2286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Green</a:t>
            </a:r>
            <a:endParaRPr lang="en-US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667000" y="5256899"/>
            <a:ext cx="16325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Blue</a:t>
            </a:r>
            <a:endParaRPr lang="en-US" sz="54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533900" y="4572000"/>
            <a:ext cx="22098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Indigo</a:t>
            </a:r>
            <a:endParaRPr lang="en-US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362700" y="5506407"/>
            <a:ext cx="25088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Violet</a:t>
            </a:r>
            <a:endParaRPr lang="en-US" sz="5400" b="1" cap="none" spc="0" dirty="0">
              <a:ln w="11430"/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94514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solidFill>
                  <a:srgbClr val="FF0000"/>
                </a:solidFill>
              </a:rPr>
              <a:t>R</a:t>
            </a:r>
            <a:r>
              <a:rPr lang="en-GB" b="1" dirty="0">
                <a:solidFill>
                  <a:schemeClr val="accent6">
                    <a:lumMod val="75000"/>
                  </a:schemeClr>
                </a:solidFill>
              </a:rPr>
              <a:t>a</a:t>
            </a:r>
            <a:r>
              <a:rPr lang="en-GB" b="1" dirty="0">
                <a:solidFill>
                  <a:srgbClr val="FFFF00"/>
                </a:solidFill>
              </a:rPr>
              <a:t>i</a:t>
            </a:r>
            <a:r>
              <a:rPr lang="en-GB" b="1" dirty="0">
                <a:solidFill>
                  <a:srgbClr val="00B050"/>
                </a:solidFill>
              </a:rPr>
              <a:t>n</a:t>
            </a:r>
            <a:r>
              <a:rPr lang="en-GB" b="1" dirty="0">
                <a:solidFill>
                  <a:srgbClr val="0070C0"/>
                </a:solidFill>
              </a:rPr>
              <a:t>b</a:t>
            </a:r>
            <a:r>
              <a:rPr lang="en-GB" b="1" dirty="0">
                <a:solidFill>
                  <a:srgbClr val="7030A0"/>
                </a:solidFill>
              </a:rPr>
              <a:t>o</a:t>
            </a:r>
            <a:r>
              <a:rPr lang="en-GB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w</a:t>
            </a:r>
            <a:r>
              <a:rPr lang="en-GB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s </a:t>
            </a:r>
            <a:r>
              <a:rPr lang="en-GB" b="1" dirty="0" smtClean="0">
                <a:solidFill>
                  <a:schemeClr val="bg1"/>
                </a:solidFill>
              </a:rPr>
              <a:t>by Linda White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9144000" cy="55626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b="1" dirty="0"/>
          </a:p>
          <a:p>
            <a:pPr marL="0" indent="0">
              <a:buNone/>
            </a:pPr>
            <a:r>
              <a:rPr lang="en-GB" sz="3000" b="1" dirty="0" smtClean="0">
                <a:solidFill>
                  <a:srgbClr val="FF0000"/>
                </a:solidFill>
              </a:rPr>
              <a:t>Red is our hearts beating, staying strong and true</a:t>
            </a:r>
          </a:p>
          <a:p>
            <a:pPr marL="0" indent="0">
              <a:buNone/>
            </a:pPr>
            <a:r>
              <a:rPr lang="en-GB" sz="3000" b="1" dirty="0" smtClean="0">
                <a:solidFill>
                  <a:schemeClr val="accent6">
                    <a:lumMod val="75000"/>
                  </a:schemeClr>
                </a:solidFill>
              </a:rPr>
              <a:t>Orange the warmth of feeling from me to you</a:t>
            </a:r>
          </a:p>
          <a:p>
            <a:pPr marL="0" indent="0">
              <a:buNone/>
            </a:pPr>
            <a:r>
              <a:rPr lang="en-GB" sz="3000" b="1" dirty="0" smtClean="0">
                <a:solidFill>
                  <a:srgbClr val="FFC000"/>
                </a:solidFill>
              </a:rPr>
              <a:t>Yellow is the sunshine, and smiles full of fun</a:t>
            </a:r>
          </a:p>
          <a:p>
            <a:pPr marL="0" indent="0">
              <a:buNone/>
            </a:pPr>
            <a:r>
              <a:rPr lang="en-GB" sz="3000" b="1" dirty="0" smtClean="0">
                <a:solidFill>
                  <a:srgbClr val="00B050"/>
                </a:solidFill>
              </a:rPr>
              <a:t>Green is the life in nature, new seasons have begun</a:t>
            </a:r>
          </a:p>
          <a:p>
            <a:pPr marL="0" indent="0">
              <a:buNone/>
            </a:pPr>
            <a:r>
              <a:rPr lang="en-GB" sz="3000" b="1" dirty="0" smtClean="0">
                <a:solidFill>
                  <a:srgbClr val="0070C0"/>
                </a:solidFill>
              </a:rPr>
              <a:t>Blue is in the sky and the ocean waves sound</a:t>
            </a:r>
          </a:p>
          <a:p>
            <a:pPr marL="0" indent="0">
              <a:buNone/>
            </a:pPr>
            <a:r>
              <a:rPr lang="en-GB" sz="3000" b="1" dirty="0" smtClean="0">
                <a:solidFill>
                  <a:srgbClr val="7030A0"/>
                </a:solidFill>
              </a:rPr>
              <a:t>Indigo the thoughtfulness of others, we see all around</a:t>
            </a:r>
          </a:p>
          <a:p>
            <a:pPr marL="0" indent="0">
              <a:buNone/>
            </a:pPr>
            <a:r>
              <a:rPr lang="en-GB" sz="30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Violet the understanding and hope that’s to come</a:t>
            </a:r>
          </a:p>
          <a:p>
            <a:pPr marL="0" indent="0">
              <a:buNone/>
            </a:pPr>
            <a:r>
              <a:rPr lang="en-GB" sz="3000" b="1" dirty="0" smtClean="0">
                <a:solidFill>
                  <a:srgbClr val="FF0000"/>
                </a:solidFill>
              </a:rPr>
              <a:t>R</a:t>
            </a:r>
            <a:r>
              <a:rPr lang="en-GB" sz="3000" b="1" dirty="0" smtClean="0">
                <a:solidFill>
                  <a:schemeClr val="accent6">
                    <a:lumMod val="75000"/>
                  </a:schemeClr>
                </a:solidFill>
              </a:rPr>
              <a:t>a</a:t>
            </a:r>
            <a:r>
              <a:rPr lang="en-GB" sz="3000" b="1" dirty="0" smtClean="0">
                <a:solidFill>
                  <a:srgbClr val="FFFF00"/>
                </a:solidFill>
              </a:rPr>
              <a:t>i</a:t>
            </a:r>
            <a:r>
              <a:rPr lang="en-GB" sz="3000" b="1" dirty="0" smtClean="0">
                <a:solidFill>
                  <a:srgbClr val="00B050"/>
                </a:solidFill>
              </a:rPr>
              <a:t>n</a:t>
            </a:r>
            <a:r>
              <a:rPr lang="en-GB" sz="3000" b="1" dirty="0" smtClean="0">
                <a:solidFill>
                  <a:srgbClr val="0070C0"/>
                </a:solidFill>
              </a:rPr>
              <a:t>b</a:t>
            </a:r>
            <a:r>
              <a:rPr lang="en-GB" sz="3000" b="1" dirty="0" smtClean="0">
                <a:solidFill>
                  <a:srgbClr val="7030A0"/>
                </a:solidFill>
              </a:rPr>
              <a:t>o</a:t>
            </a:r>
            <a:r>
              <a:rPr lang="en-GB" sz="30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w</a:t>
            </a:r>
            <a:r>
              <a:rPr lang="en-GB" sz="30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s</a:t>
            </a:r>
            <a:r>
              <a:rPr lang="en-GB" sz="3000" b="1" dirty="0" smtClean="0">
                <a:solidFill>
                  <a:schemeClr val="bg1"/>
                </a:solidFill>
              </a:rPr>
              <a:t>: </a:t>
            </a:r>
            <a:r>
              <a:rPr lang="en-GB" sz="3000" b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a symbol of thanks to everyone</a:t>
            </a:r>
          </a:p>
        </p:txBody>
      </p:sp>
    </p:spTree>
    <p:extLst>
      <p:ext uri="{BB962C8B-B14F-4D97-AF65-F5344CB8AC3E}">
        <p14:creationId xmlns:p14="http://schemas.microsoft.com/office/powerpoint/2010/main" val="19770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1962" y="76200"/>
            <a:ext cx="8229600" cy="1143000"/>
          </a:xfrm>
        </p:spPr>
        <p:txBody>
          <a:bodyPr/>
          <a:lstStyle/>
          <a:p>
            <a:r>
              <a:rPr lang="en-GB" dirty="0" smtClean="0">
                <a:solidFill>
                  <a:srgbClr val="FF0000"/>
                </a:solidFill>
              </a:rPr>
              <a:t>What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smtClean="0">
                <a:solidFill>
                  <a:srgbClr val="0070C0"/>
                </a:solidFill>
              </a:rPr>
              <a:t>colour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smtClean="0">
                <a:solidFill>
                  <a:srgbClr val="FFFF00"/>
                </a:solidFill>
              </a:rPr>
              <a:t>are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you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 smtClean="0">
                <a:solidFill>
                  <a:srgbClr val="92D050"/>
                </a:solidFill>
              </a:rPr>
              <a:t>today?</a:t>
            </a:r>
            <a:endParaRPr lang="en-GB" dirty="0">
              <a:solidFill>
                <a:srgbClr val="92D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277" y="1066800"/>
            <a:ext cx="8229600" cy="57912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dirty="0" smtClean="0">
                <a:solidFill>
                  <a:schemeClr val="bg1"/>
                </a:solidFill>
              </a:rPr>
              <a:t>We often use colours to help us to describe how we are feeling.  We sometimes say things like: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b="1" dirty="0" smtClean="0">
                <a:solidFill>
                  <a:srgbClr val="FF0000"/>
                </a:solidFill>
              </a:rPr>
              <a:t>I’m seeing red = I’m feeling angry</a:t>
            </a:r>
          </a:p>
          <a:p>
            <a:pPr marL="0" indent="0">
              <a:buNone/>
            </a:pPr>
            <a:r>
              <a:rPr lang="en-GB" b="1" dirty="0" smtClean="0">
                <a:solidFill>
                  <a:srgbClr val="0070C0"/>
                </a:solidFill>
              </a:rPr>
              <a:t>I’m feeling blue = I’m feeling sad</a:t>
            </a:r>
          </a:p>
          <a:p>
            <a:pPr marL="0" indent="0">
              <a:buNone/>
            </a:pPr>
            <a:r>
              <a:rPr lang="en-GB" b="1" dirty="0" smtClean="0">
                <a:solidFill>
                  <a:srgbClr val="FFFF00"/>
                </a:solidFill>
              </a:rPr>
              <a:t>You’re like a ray of (yellow) sunshine = you brighten the day</a:t>
            </a:r>
          </a:p>
          <a:p>
            <a:pPr marL="0" indent="0">
              <a:buNone/>
            </a:pPr>
            <a:endParaRPr lang="en-GB" b="1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  <a:hlinkClick r:id="rId2"/>
              </a:rPr>
              <a:t>This song </a:t>
            </a:r>
            <a:r>
              <a:rPr lang="en-GB" b="1" dirty="0" smtClean="0">
                <a:solidFill>
                  <a:schemeClr val="bg1"/>
                </a:solidFill>
              </a:rPr>
              <a:t> is all about feelings and colours</a:t>
            </a:r>
          </a:p>
          <a:p>
            <a:pPr marL="0" indent="0">
              <a:buNone/>
            </a:pPr>
            <a:endParaRPr lang="en-GB" b="1" dirty="0">
              <a:solidFill>
                <a:srgbClr val="FFFF00"/>
              </a:solidFill>
            </a:endParaRPr>
          </a:p>
          <a:p>
            <a:pPr marL="0" indent="0">
              <a:buNone/>
            </a:pPr>
            <a:r>
              <a:rPr lang="en-GB" b="1" dirty="0" smtClean="0">
                <a:solidFill>
                  <a:schemeClr val="bg1"/>
                </a:solidFill>
              </a:rPr>
              <a:t>What colour would describe how you are feeling right now?</a:t>
            </a:r>
            <a:endParaRPr lang="en-GB" b="1" dirty="0">
              <a:solidFill>
                <a:schemeClr val="bg1"/>
              </a:solidFill>
            </a:endParaRPr>
          </a:p>
        </p:txBody>
      </p:sp>
      <p:pic>
        <p:nvPicPr>
          <p:cNvPr id="3074" name="Picture 2" descr="D:\OneDrive - Hampshire County Council\Documents\HMS\clipart\Smileys\sunshin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3370" y="3950594"/>
            <a:ext cx="766762" cy="763354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OneDrive - Hampshire County Council\Documents\HMS\clipart\Smileys\angr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0187" y="2236364"/>
            <a:ext cx="775265" cy="738187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OneDrive - Hampshire County Council\Documents\HMS\clipart\Smileys\sad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1270" y="2927840"/>
            <a:ext cx="756584" cy="756584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7712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b="1" dirty="0" smtClean="0">
                <a:solidFill>
                  <a:schemeClr val="bg1"/>
                </a:solidFill>
              </a:rPr>
              <a:t>Music can also be used to represent different colours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8674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dirty="0" smtClean="0">
                <a:solidFill>
                  <a:schemeClr val="bg1"/>
                </a:solidFill>
              </a:rPr>
              <a:t>Listen to these two pieces of music – click on the faces when they appear</a:t>
            </a:r>
            <a:endParaRPr lang="en-GB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GB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GB" dirty="0" smtClean="0">
                <a:solidFill>
                  <a:schemeClr val="bg1"/>
                </a:solidFill>
              </a:rPr>
              <a:t>Can you guess </a:t>
            </a:r>
            <a:r>
              <a:rPr lang="en-GB" dirty="0">
                <a:solidFill>
                  <a:schemeClr val="bg1"/>
                </a:solidFill>
              </a:rPr>
              <a:t>which one  I chose </a:t>
            </a:r>
            <a:r>
              <a:rPr lang="en-GB" dirty="0" smtClean="0">
                <a:solidFill>
                  <a:schemeClr val="bg1"/>
                </a:solidFill>
              </a:rPr>
              <a:t>to </a:t>
            </a:r>
            <a:r>
              <a:rPr lang="en-GB" dirty="0">
                <a:solidFill>
                  <a:schemeClr val="bg1"/>
                </a:solidFill>
              </a:rPr>
              <a:t>represent </a:t>
            </a:r>
            <a:r>
              <a:rPr lang="en-GB" b="1" dirty="0">
                <a:solidFill>
                  <a:schemeClr val="accent1"/>
                </a:solidFill>
              </a:rPr>
              <a:t>blue</a:t>
            </a:r>
            <a:r>
              <a:rPr lang="en-GB" dirty="0"/>
              <a:t> </a:t>
            </a:r>
            <a:r>
              <a:rPr lang="en-GB" dirty="0">
                <a:solidFill>
                  <a:schemeClr val="tx2">
                    <a:lumMod val="60000"/>
                    <a:lumOff val="40000"/>
                  </a:schemeClr>
                </a:solidFill>
              </a:rPr>
              <a:t>(sky and ocean waves in Linda’s poem</a:t>
            </a:r>
            <a:r>
              <a:rPr lang="en-GB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) </a:t>
            </a:r>
            <a:endParaRPr lang="en-GB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en-GB" dirty="0">
                <a:solidFill>
                  <a:schemeClr val="bg1"/>
                </a:solidFill>
              </a:rPr>
              <a:t>a</a:t>
            </a:r>
            <a:r>
              <a:rPr lang="en-GB" dirty="0" smtClean="0">
                <a:solidFill>
                  <a:schemeClr val="bg1"/>
                </a:solidFill>
              </a:rPr>
              <a:t>nd </a:t>
            </a:r>
            <a:r>
              <a:rPr lang="en-GB" dirty="0">
                <a:solidFill>
                  <a:schemeClr val="bg1"/>
                </a:solidFill>
              </a:rPr>
              <a:t>which one I chose to represent </a:t>
            </a:r>
            <a:r>
              <a:rPr lang="en-GB" b="1" dirty="0">
                <a:solidFill>
                  <a:srgbClr val="FF0000"/>
                </a:solidFill>
              </a:rPr>
              <a:t>red</a:t>
            </a:r>
            <a:r>
              <a:rPr lang="en-GB" dirty="0"/>
              <a:t> </a:t>
            </a:r>
            <a:r>
              <a:rPr lang="en-GB" dirty="0">
                <a:solidFill>
                  <a:srgbClr val="FF0000"/>
                </a:solidFill>
              </a:rPr>
              <a:t>(strong and true in Linda’s poem</a:t>
            </a:r>
            <a:r>
              <a:rPr lang="en-GB" dirty="0" smtClean="0">
                <a:solidFill>
                  <a:srgbClr val="FF0000"/>
                </a:solidFill>
              </a:rPr>
              <a:t>)?</a:t>
            </a:r>
            <a:r>
              <a:rPr lang="en-GB" dirty="0" smtClean="0"/>
              <a:t/>
            </a:r>
            <a:br>
              <a:rPr lang="en-GB" dirty="0" smtClean="0"/>
            </a:br>
            <a:endParaRPr lang="en-GB" dirty="0" smtClean="0"/>
          </a:p>
          <a:p>
            <a:pPr marL="0" indent="0">
              <a:buNone/>
            </a:pPr>
            <a:r>
              <a:rPr lang="en-GB" dirty="0">
                <a:solidFill>
                  <a:schemeClr val="bg1"/>
                </a:solidFill>
              </a:rPr>
              <a:t>There are no right and wrong answers </a:t>
            </a:r>
            <a:r>
              <a:rPr lang="en-GB" dirty="0" smtClean="0">
                <a:solidFill>
                  <a:schemeClr val="bg1"/>
                </a:solidFill>
              </a:rPr>
              <a:t>but if you keep clicking you will find out </a:t>
            </a:r>
            <a:r>
              <a:rPr lang="en-GB" dirty="0">
                <a:solidFill>
                  <a:schemeClr val="bg1"/>
                </a:solidFill>
              </a:rPr>
              <a:t>what I thought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 </a:t>
            </a: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 smtClean="0"/>
          </a:p>
        </p:txBody>
      </p:sp>
      <p:pic>
        <p:nvPicPr>
          <p:cNvPr id="4098" name="Picture 2" descr="D:\OneDrive - Hampshire County Council\Documents\HMS\clipart\Smileys\listen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056" y="5715000"/>
            <a:ext cx="1209675" cy="94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:\OneDrive - Hampshire County Council\Documents\HMS\clipart\Smileys\listen.png">
            <a:hlinkClick r:id="rId4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5714999"/>
            <a:ext cx="1209675" cy="94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2743200" y="5734645"/>
            <a:ext cx="16325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Red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762482" y="5775359"/>
            <a:ext cx="16325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Blue</a:t>
            </a:r>
            <a:endParaRPr lang="en-US" sz="54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194502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 smtClean="0">
                <a:solidFill>
                  <a:schemeClr val="bg1"/>
                </a:solidFill>
              </a:rPr>
              <a:t>Here are two more colours to guess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867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smtClean="0">
                <a:solidFill>
                  <a:schemeClr val="bg1"/>
                </a:solidFill>
              </a:rPr>
              <a:t>Can you guess </a:t>
            </a:r>
            <a:r>
              <a:rPr lang="en-GB" dirty="0">
                <a:solidFill>
                  <a:schemeClr val="bg1"/>
                </a:solidFill>
              </a:rPr>
              <a:t>which one  I chose </a:t>
            </a:r>
            <a:r>
              <a:rPr lang="en-GB" dirty="0" smtClean="0">
                <a:solidFill>
                  <a:schemeClr val="bg1"/>
                </a:solidFill>
              </a:rPr>
              <a:t>to </a:t>
            </a:r>
            <a:r>
              <a:rPr lang="en-GB" dirty="0">
                <a:solidFill>
                  <a:schemeClr val="bg1"/>
                </a:solidFill>
              </a:rPr>
              <a:t>represent </a:t>
            </a:r>
            <a:r>
              <a:rPr lang="en-GB" b="1" dirty="0" smtClean="0">
                <a:solidFill>
                  <a:srgbClr val="800080"/>
                </a:solidFill>
              </a:rPr>
              <a:t>indigo</a:t>
            </a:r>
            <a:r>
              <a:rPr lang="en-GB" dirty="0" smtClean="0">
                <a:solidFill>
                  <a:srgbClr val="800080"/>
                </a:solidFill>
              </a:rPr>
              <a:t> (thoughtfulness </a:t>
            </a:r>
            <a:r>
              <a:rPr lang="en-GB" dirty="0">
                <a:solidFill>
                  <a:srgbClr val="800080"/>
                </a:solidFill>
              </a:rPr>
              <a:t>in Linda’s poem</a:t>
            </a:r>
            <a:r>
              <a:rPr lang="en-GB" dirty="0" smtClean="0">
                <a:solidFill>
                  <a:srgbClr val="800080"/>
                </a:solidFill>
              </a:rPr>
              <a:t>) </a:t>
            </a:r>
            <a:endParaRPr lang="en-GB" dirty="0">
              <a:solidFill>
                <a:srgbClr val="800080"/>
              </a:solidFill>
            </a:endParaRPr>
          </a:p>
          <a:p>
            <a:pPr marL="0" indent="0">
              <a:buNone/>
            </a:pPr>
            <a:r>
              <a:rPr lang="en-GB" dirty="0">
                <a:solidFill>
                  <a:schemeClr val="bg1"/>
                </a:solidFill>
              </a:rPr>
              <a:t>a</a:t>
            </a:r>
            <a:r>
              <a:rPr lang="en-GB" dirty="0" smtClean="0">
                <a:solidFill>
                  <a:schemeClr val="bg1"/>
                </a:solidFill>
              </a:rPr>
              <a:t>nd </a:t>
            </a:r>
            <a:r>
              <a:rPr lang="en-GB" dirty="0">
                <a:solidFill>
                  <a:schemeClr val="bg1"/>
                </a:solidFill>
              </a:rPr>
              <a:t>which one I chose to represent </a:t>
            </a:r>
            <a:r>
              <a:rPr lang="en-GB" b="1" dirty="0" smtClean="0">
                <a:solidFill>
                  <a:srgbClr val="FFFF00"/>
                </a:solidFill>
              </a:rPr>
              <a:t>yellow</a:t>
            </a:r>
            <a:r>
              <a:rPr lang="en-GB" dirty="0" smtClean="0"/>
              <a:t> </a:t>
            </a:r>
            <a:r>
              <a:rPr lang="en-GB" dirty="0">
                <a:solidFill>
                  <a:srgbClr val="FFFF00"/>
                </a:solidFill>
              </a:rPr>
              <a:t>(</a:t>
            </a:r>
            <a:r>
              <a:rPr lang="en-GB" dirty="0" smtClean="0">
                <a:solidFill>
                  <a:srgbClr val="FFFF00"/>
                </a:solidFill>
              </a:rPr>
              <a:t>sunshine and smiles </a:t>
            </a:r>
            <a:r>
              <a:rPr lang="en-GB" dirty="0">
                <a:solidFill>
                  <a:srgbClr val="FFFF00"/>
                </a:solidFill>
              </a:rPr>
              <a:t>in Linda’s poem</a:t>
            </a:r>
            <a:r>
              <a:rPr lang="en-GB" dirty="0" smtClean="0">
                <a:solidFill>
                  <a:srgbClr val="FFFF00"/>
                </a:solidFill>
              </a:rPr>
              <a:t>)? </a:t>
            </a:r>
            <a:endParaRPr lang="en-GB" dirty="0">
              <a:solidFill>
                <a:srgbClr val="FFFF00"/>
              </a:solidFill>
            </a:endParaRP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 smtClean="0"/>
          </a:p>
        </p:txBody>
      </p:sp>
      <p:pic>
        <p:nvPicPr>
          <p:cNvPr id="4098" name="Picture 2" descr="D:\OneDrive - Hampshire County Council\Documents\HMS\clipart\Smileys\listen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267200"/>
            <a:ext cx="1209675" cy="94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:\OneDrive - Hampshire County Council\Documents\HMS\clipart\Smileys\listen.png">
            <a:hlinkClick r:id="rId4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286518"/>
            <a:ext cx="1209675" cy="942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2057400" y="4289180"/>
            <a:ext cx="198238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Indigo</a:t>
            </a:r>
            <a:endParaRPr lang="en-US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172200" y="4289180"/>
            <a:ext cx="207886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Yellow</a:t>
            </a:r>
            <a:endParaRPr lang="en-US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749600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1092</TotalTime>
  <Words>620</Words>
  <Application>Microsoft Office PowerPoint</Application>
  <PresentationFormat>On-screen Show (4:3)</PresentationFormat>
  <Paragraphs>137</Paragraphs>
  <Slides>15</Slides>
  <Notes>1</Notes>
  <HiddenSlides>0</HiddenSlides>
  <MMClips>10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Keep Calm and  Make Music</vt:lpstr>
      <vt:lpstr>Colours of the Rainbow</vt:lpstr>
      <vt:lpstr>Sing-a-song of rainbows</vt:lpstr>
      <vt:lpstr>Sing about Rainbows</vt:lpstr>
      <vt:lpstr>The colours of the Rainbow</vt:lpstr>
      <vt:lpstr>Rainbows by Linda White</vt:lpstr>
      <vt:lpstr>What colour are you today?</vt:lpstr>
      <vt:lpstr>Music can also be used to represent different colours</vt:lpstr>
      <vt:lpstr>Here are two more colours to guess</vt:lpstr>
      <vt:lpstr>Another two colours for you to guess</vt:lpstr>
      <vt:lpstr>Finally here is the piece of music I chose for violet  (hope in Linda’s poem)</vt:lpstr>
      <vt:lpstr>Let’s create a sound rainbow!</vt:lpstr>
      <vt:lpstr>Choose, order and play your sounds</vt:lpstr>
      <vt:lpstr>Perform your rainbow music and record on a phone, iPad or tablet to share with an adult</vt:lpstr>
      <vt:lpstr>Still got time?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Chasing Rainbow</dc:title>
  <dc:creator>Hampshire Music Service</dc:creator>
  <cp:lastModifiedBy>HMS</cp:lastModifiedBy>
  <cp:revision>49</cp:revision>
  <dcterms:created xsi:type="dcterms:W3CDTF">2006-08-16T00:00:00Z</dcterms:created>
  <dcterms:modified xsi:type="dcterms:W3CDTF">2020-05-14T12:33:53Z</dcterms:modified>
</cp:coreProperties>
</file>